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4"/>
  </p:sldMasterIdLst>
  <p:notesMasterIdLst>
    <p:notesMasterId r:id="rId21"/>
  </p:notesMasterIdLst>
  <p:handoutMasterIdLst>
    <p:handoutMasterId r:id="rId22"/>
  </p:handoutMasterIdLst>
  <p:sldIdLst>
    <p:sldId id="262" r:id="rId5"/>
    <p:sldId id="272" r:id="rId6"/>
    <p:sldId id="273" r:id="rId7"/>
    <p:sldId id="285" r:id="rId8"/>
    <p:sldId id="306" r:id="rId9"/>
    <p:sldId id="301" r:id="rId10"/>
    <p:sldId id="277" r:id="rId11"/>
    <p:sldId id="297" r:id="rId12"/>
    <p:sldId id="302" r:id="rId13"/>
    <p:sldId id="288" r:id="rId14"/>
    <p:sldId id="298" r:id="rId15"/>
    <p:sldId id="294" r:id="rId16"/>
    <p:sldId id="295" r:id="rId17"/>
    <p:sldId id="303" r:id="rId18"/>
    <p:sldId id="296" r:id="rId19"/>
    <p:sldId id="307" r:id="rId20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11C01-46B1-4CF4-8371-4D03DAB149D0}" v="11" dt="2025-10-24T17:36:25.5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ha Harig-Blaine" userId="2dc0d5c5-37d0-40c4-bba4-4af605b37678" providerId="ADAL" clId="{61CD04C3-F3A1-437C-950C-1AFC18783596}"/>
    <pc:docChg chg="undo custSel addSld delSld modSld">
      <pc:chgData name="Elisha Harig-Blaine" userId="2dc0d5c5-37d0-40c4-bba4-4af605b37678" providerId="ADAL" clId="{61CD04C3-F3A1-437C-950C-1AFC18783596}" dt="2024-10-04T19:47:01.261" v="2452" actId="1076"/>
      <pc:docMkLst>
        <pc:docMk/>
      </pc:docMkLst>
      <pc:sldChg chg="delSp modSp mod">
        <pc:chgData name="Elisha Harig-Blaine" userId="2dc0d5c5-37d0-40c4-bba4-4af605b37678" providerId="ADAL" clId="{61CD04C3-F3A1-437C-950C-1AFC18783596}" dt="2024-10-04T17:49:50.625" v="84" actId="20577"/>
        <pc:sldMkLst>
          <pc:docMk/>
          <pc:sldMk cId="3006635974" sldId="262"/>
        </pc:sldMkLst>
      </pc:sldChg>
      <pc:sldChg chg="modSp mod">
        <pc:chgData name="Elisha Harig-Blaine" userId="2dc0d5c5-37d0-40c4-bba4-4af605b37678" providerId="ADAL" clId="{61CD04C3-F3A1-437C-950C-1AFC18783596}" dt="2024-10-04T19:06:35.675" v="1635" actId="1076"/>
        <pc:sldMkLst>
          <pc:docMk/>
          <pc:sldMk cId="24831367" sldId="272"/>
        </pc:sldMkLst>
      </pc:sldChg>
      <pc:sldChg chg="modSp mod">
        <pc:chgData name="Elisha Harig-Blaine" userId="2dc0d5c5-37d0-40c4-bba4-4af605b37678" providerId="ADAL" clId="{61CD04C3-F3A1-437C-950C-1AFC18783596}" dt="2024-10-04T19:09:58.622" v="1692" actId="1076"/>
        <pc:sldMkLst>
          <pc:docMk/>
          <pc:sldMk cId="2418551323" sldId="277"/>
        </pc:sldMkLst>
      </pc:sldChg>
      <pc:sldChg chg="modSp mod">
        <pc:chgData name="Elisha Harig-Blaine" userId="2dc0d5c5-37d0-40c4-bba4-4af605b37678" providerId="ADAL" clId="{61CD04C3-F3A1-437C-950C-1AFC18783596}" dt="2024-10-04T18:30:23.061" v="707" actId="27636"/>
        <pc:sldMkLst>
          <pc:docMk/>
          <pc:sldMk cId="2206419959" sldId="285"/>
        </pc:sldMkLst>
      </pc:sldChg>
      <pc:sldChg chg="del">
        <pc:chgData name="Elisha Harig-Blaine" userId="2dc0d5c5-37d0-40c4-bba4-4af605b37678" providerId="ADAL" clId="{61CD04C3-F3A1-437C-950C-1AFC18783596}" dt="2024-10-04T19:09:17.910" v="1683" actId="2696"/>
        <pc:sldMkLst>
          <pc:docMk/>
          <pc:sldMk cId="1017188153" sldId="286"/>
        </pc:sldMkLst>
      </pc:sldChg>
      <pc:sldChg chg="modSp mod">
        <pc:chgData name="Elisha Harig-Blaine" userId="2dc0d5c5-37d0-40c4-bba4-4af605b37678" providerId="ADAL" clId="{61CD04C3-F3A1-437C-950C-1AFC18783596}" dt="2024-10-04T19:40:23.537" v="2186" actId="20577"/>
        <pc:sldMkLst>
          <pc:docMk/>
          <pc:sldMk cId="2590734449" sldId="295"/>
        </pc:sldMkLst>
      </pc:sldChg>
      <pc:sldChg chg="modSp mod">
        <pc:chgData name="Elisha Harig-Blaine" userId="2dc0d5c5-37d0-40c4-bba4-4af605b37678" providerId="ADAL" clId="{61CD04C3-F3A1-437C-950C-1AFC18783596}" dt="2024-10-04T19:47:01.261" v="2452" actId="1076"/>
        <pc:sldMkLst>
          <pc:docMk/>
          <pc:sldMk cId="626143528" sldId="296"/>
        </pc:sldMkLst>
      </pc:sldChg>
      <pc:sldChg chg="modSp mod">
        <pc:chgData name="Elisha Harig-Blaine" userId="2dc0d5c5-37d0-40c4-bba4-4af605b37678" providerId="ADAL" clId="{61CD04C3-F3A1-437C-950C-1AFC18783596}" dt="2024-10-04T19:17:02.078" v="1735" actId="20577"/>
        <pc:sldMkLst>
          <pc:docMk/>
          <pc:sldMk cId="3402191388" sldId="297"/>
        </pc:sldMkLst>
      </pc:sldChg>
      <pc:sldChg chg="del">
        <pc:chgData name="Elisha Harig-Blaine" userId="2dc0d5c5-37d0-40c4-bba4-4af605b37678" providerId="ADAL" clId="{61CD04C3-F3A1-437C-950C-1AFC18783596}" dt="2024-10-04T19:09:22.810" v="1684" actId="2696"/>
        <pc:sldMkLst>
          <pc:docMk/>
          <pc:sldMk cId="217708089" sldId="299"/>
        </pc:sldMkLst>
      </pc:sldChg>
      <pc:sldChg chg="modSp mod">
        <pc:chgData name="Elisha Harig-Blaine" userId="2dc0d5c5-37d0-40c4-bba4-4af605b37678" providerId="ADAL" clId="{61CD04C3-F3A1-437C-950C-1AFC18783596}" dt="2024-10-04T19:07:47.465" v="1681" actId="313"/>
        <pc:sldMkLst>
          <pc:docMk/>
          <pc:sldMk cId="1526913085" sldId="301"/>
        </pc:sldMkLst>
      </pc:sldChg>
      <pc:sldChg chg="delSp modSp mod">
        <pc:chgData name="Elisha Harig-Blaine" userId="2dc0d5c5-37d0-40c4-bba4-4af605b37678" providerId="ADAL" clId="{61CD04C3-F3A1-437C-950C-1AFC18783596}" dt="2024-10-04T19:39:22.483" v="2177" actId="20577"/>
        <pc:sldMkLst>
          <pc:docMk/>
          <pc:sldMk cId="665945301" sldId="302"/>
        </pc:sldMkLst>
      </pc:sldChg>
      <pc:sldChg chg="del">
        <pc:chgData name="Elisha Harig-Blaine" userId="2dc0d5c5-37d0-40c4-bba4-4af605b37678" providerId="ADAL" clId="{61CD04C3-F3A1-437C-950C-1AFC18783596}" dt="2024-10-04T19:09:15.694" v="1682" actId="2696"/>
        <pc:sldMkLst>
          <pc:docMk/>
          <pc:sldMk cId="1919007251" sldId="304"/>
        </pc:sldMkLst>
      </pc:sldChg>
      <pc:sldChg chg="modSp add mod">
        <pc:chgData name="Elisha Harig-Blaine" userId="2dc0d5c5-37d0-40c4-bba4-4af605b37678" providerId="ADAL" clId="{61CD04C3-F3A1-437C-950C-1AFC18783596}" dt="2024-10-04T18:40:45.125" v="1300" actId="20577"/>
        <pc:sldMkLst>
          <pc:docMk/>
          <pc:sldMk cId="3521348170" sldId="305"/>
        </pc:sldMkLst>
      </pc:sldChg>
      <pc:sldChg chg="addSp delSp modSp add mod">
        <pc:chgData name="Elisha Harig-Blaine" userId="2dc0d5c5-37d0-40c4-bba4-4af605b37678" providerId="ADAL" clId="{61CD04C3-F3A1-437C-950C-1AFC18783596}" dt="2024-10-04T19:05:58.618" v="1634" actId="14100"/>
        <pc:sldMkLst>
          <pc:docMk/>
          <pc:sldMk cId="1157156205" sldId="306"/>
        </pc:sldMkLst>
      </pc:sldChg>
      <pc:sldChg chg="modSp add mod">
        <pc:chgData name="Elisha Harig-Blaine" userId="2dc0d5c5-37d0-40c4-bba4-4af605b37678" providerId="ADAL" clId="{61CD04C3-F3A1-437C-950C-1AFC18783596}" dt="2024-10-04T19:46:26.864" v="2448" actId="113"/>
        <pc:sldMkLst>
          <pc:docMk/>
          <pc:sldMk cId="2017548818" sldId="307"/>
        </pc:sldMkLst>
      </pc:sldChg>
    </pc:docChg>
  </pc:docChgLst>
  <pc:docChgLst>
    <pc:chgData name="Elisha Harig-Blaine" userId="2dc0d5c5-37d0-40c4-bba4-4af605b37678" providerId="ADAL" clId="{41C696F1-CAA5-4B89-A29E-5E477CBB0547}"/>
    <pc:docChg chg="modSld">
      <pc:chgData name="Elisha Harig-Blaine" userId="2dc0d5c5-37d0-40c4-bba4-4af605b37678" providerId="ADAL" clId="{41C696F1-CAA5-4B89-A29E-5E477CBB0547}" dt="2025-10-24T17:36:25.508" v="37" actId="20577"/>
      <pc:docMkLst>
        <pc:docMk/>
      </pc:docMkLst>
      <pc:sldChg chg="modSp mod">
        <pc:chgData name="Elisha Harig-Blaine" userId="2dc0d5c5-37d0-40c4-bba4-4af605b37678" providerId="ADAL" clId="{41C696F1-CAA5-4B89-A29E-5E477CBB0547}" dt="2025-10-23T14:58:54.752" v="12" actId="20577"/>
        <pc:sldMkLst>
          <pc:docMk/>
          <pc:sldMk cId="3006635974" sldId="262"/>
        </pc:sldMkLst>
        <pc:spChg chg="mod">
          <ac:chgData name="Elisha Harig-Blaine" userId="2dc0d5c5-37d0-40c4-bba4-4af605b37678" providerId="ADAL" clId="{41C696F1-CAA5-4B89-A29E-5E477CBB0547}" dt="2025-10-23T14:58:54.752" v="12" actId="20577"/>
          <ac:spMkLst>
            <pc:docMk/>
            <pc:sldMk cId="3006635974" sldId="262"/>
            <ac:spMk id="3" creationId="{00000000-0000-0000-0000-000000000000}"/>
          </ac:spMkLst>
        </pc:spChg>
      </pc:sldChg>
      <pc:sldChg chg="modSp mod">
        <pc:chgData name="Elisha Harig-Blaine" userId="2dc0d5c5-37d0-40c4-bba4-4af605b37678" providerId="ADAL" clId="{41C696F1-CAA5-4B89-A29E-5E477CBB0547}" dt="2025-10-23T15:23:45.086" v="26" actId="20577"/>
        <pc:sldMkLst>
          <pc:docMk/>
          <pc:sldMk cId="2206419959" sldId="285"/>
        </pc:sldMkLst>
        <pc:spChg chg="mod">
          <ac:chgData name="Elisha Harig-Blaine" userId="2dc0d5c5-37d0-40c4-bba4-4af605b37678" providerId="ADAL" clId="{41C696F1-CAA5-4B89-A29E-5E477CBB0547}" dt="2025-10-23T15:23:45.086" v="26" actId="20577"/>
          <ac:spMkLst>
            <pc:docMk/>
            <pc:sldMk cId="2206419959" sldId="285"/>
            <ac:spMk id="3" creationId="{00000000-0000-0000-0000-000000000000}"/>
          </ac:spMkLst>
        </pc:spChg>
      </pc:sldChg>
      <pc:sldChg chg="modSp mod">
        <pc:chgData name="Elisha Harig-Blaine" userId="2dc0d5c5-37d0-40c4-bba4-4af605b37678" providerId="ADAL" clId="{41C696F1-CAA5-4B89-A29E-5E477CBB0547}" dt="2025-10-24T17:36:25.508" v="37" actId="20577"/>
        <pc:sldMkLst>
          <pc:docMk/>
          <pc:sldMk cId="665945301" sldId="302"/>
        </pc:sldMkLst>
        <pc:spChg chg="mod">
          <ac:chgData name="Elisha Harig-Blaine" userId="2dc0d5c5-37d0-40c4-bba4-4af605b37678" providerId="ADAL" clId="{41C696F1-CAA5-4B89-A29E-5E477CBB0547}" dt="2025-10-24T17:36:25.508" v="37" actId="20577"/>
          <ac:spMkLst>
            <pc:docMk/>
            <pc:sldMk cId="665945301" sldId="302"/>
            <ac:spMk id="198" creationId="{00000000-0000-0000-0000-000000000000}"/>
          </ac:spMkLst>
        </pc:spChg>
      </pc:sldChg>
    </pc:docChg>
  </pc:docChgLst>
  <pc:docChgLst>
    <pc:chgData name="Elisha Harig-Blaine" userId="2dc0d5c5-37d0-40c4-bba4-4af605b37678" providerId="ADAL" clId="{044576B5-C5DF-4CBF-8E0C-E14DA6C29A1A}"/>
    <pc:docChg chg="modSld">
      <pc:chgData name="Elisha Harig-Blaine" userId="2dc0d5c5-37d0-40c4-bba4-4af605b37678" providerId="ADAL" clId="{044576B5-C5DF-4CBF-8E0C-E14DA6C29A1A}" dt="2024-01-18T02:16:52.721" v="1" actId="20577"/>
      <pc:docMkLst>
        <pc:docMk/>
      </pc:docMkLst>
      <pc:sldChg chg="modSp mod">
        <pc:chgData name="Elisha Harig-Blaine" userId="2dc0d5c5-37d0-40c4-bba4-4af605b37678" providerId="ADAL" clId="{044576B5-C5DF-4CBF-8E0C-E14DA6C29A1A}" dt="2024-01-18T02:16:52.721" v="1" actId="20577"/>
        <pc:sldMkLst>
          <pc:docMk/>
          <pc:sldMk cId="12917583" sldId="273"/>
        </pc:sldMkLst>
      </pc:sldChg>
    </pc:docChg>
  </pc:docChgLst>
  <pc:docChgLst>
    <pc:chgData name="Artesia Mackey" userId="b99119ce-73e3-4e72-95b2-efcac524bbdb" providerId="ADAL" clId="{1DA8767D-6168-443C-9EC6-370A07A0C5C3}"/>
    <pc:docChg chg="custSel delSld modSld">
      <pc:chgData name="Artesia Mackey" userId="b99119ce-73e3-4e72-95b2-efcac524bbdb" providerId="ADAL" clId="{1DA8767D-6168-443C-9EC6-370A07A0C5C3}" dt="2025-10-24T17:15:50.208" v="200" actId="20577"/>
      <pc:docMkLst>
        <pc:docMk/>
      </pc:docMkLst>
      <pc:sldChg chg="modSp mod">
        <pc:chgData name="Artesia Mackey" userId="b99119ce-73e3-4e72-95b2-efcac524bbdb" providerId="ADAL" clId="{1DA8767D-6168-443C-9EC6-370A07A0C5C3}" dt="2025-10-23T16:09:57.193" v="53" actId="20577"/>
        <pc:sldMkLst>
          <pc:docMk/>
          <pc:sldMk cId="2206419959" sldId="285"/>
        </pc:sldMkLst>
        <pc:spChg chg="mod">
          <ac:chgData name="Artesia Mackey" userId="b99119ce-73e3-4e72-95b2-efcac524bbdb" providerId="ADAL" clId="{1DA8767D-6168-443C-9EC6-370A07A0C5C3}" dt="2025-10-23T16:09:57.193" v="53" actId="20577"/>
          <ac:spMkLst>
            <pc:docMk/>
            <pc:sldMk cId="2206419959" sldId="285"/>
            <ac:spMk id="3" creationId="{00000000-0000-0000-0000-000000000000}"/>
          </ac:spMkLst>
        </pc:spChg>
      </pc:sldChg>
      <pc:sldChg chg="modSp mod">
        <pc:chgData name="Artesia Mackey" userId="b99119ce-73e3-4e72-95b2-efcac524bbdb" providerId="ADAL" clId="{1DA8767D-6168-443C-9EC6-370A07A0C5C3}" dt="2025-10-24T17:15:50.208" v="200" actId="20577"/>
        <pc:sldMkLst>
          <pc:docMk/>
          <pc:sldMk cId="665945301" sldId="302"/>
        </pc:sldMkLst>
        <pc:spChg chg="mod">
          <ac:chgData name="Artesia Mackey" userId="b99119ce-73e3-4e72-95b2-efcac524bbdb" providerId="ADAL" clId="{1DA8767D-6168-443C-9EC6-370A07A0C5C3}" dt="2025-10-24T17:15:50.208" v="200" actId="20577"/>
          <ac:spMkLst>
            <pc:docMk/>
            <pc:sldMk cId="665945301" sldId="302"/>
            <ac:spMk id="198" creationId="{00000000-0000-0000-0000-000000000000}"/>
          </ac:spMkLst>
        </pc:spChg>
      </pc:sldChg>
      <pc:sldChg chg="del">
        <pc:chgData name="Artesia Mackey" userId="b99119ce-73e3-4e72-95b2-efcac524bbdb" providerId="ADAL" clId="{1DA8767D-6168-443C-9EC6-370A07A0C5C3}" dt="2025-10-23T16:54:33.741" v="54" actId="2696"/>
        <pc:sldMkLst>
          <pc:docMk/>
          <pc:sldMk cId="3521348170" sldId="305"/>
        </pc:sldMkLst>
      </pc:sldChg>
      <pc:sldChg chg="modSp mod">
        <pc:chgData name="Artesia Mackey" userId="b99119ce-73e3-4e72-95b2-efcac524bbdb" providerId="ADAL" clId="{1DA8767D-6168-443C-9EC6-370A07A0C5C3}" dt="2025-10-23T16:56:56.618" v="131" actId="20577"/>
        <pc:sldMkLst>
          <pc:docMk/>
          <pc:sldMk cId="1157156205" sldId="306"/>
        </pc:sldMkLst>
        <pc:spChg chg="mod">
          <ac:chgData name="Artesia Mackey" userId="b99119ce-73e3-4e72-95b2-efcac524bbdb" providerId="ADAL" clId="{1DA8767D-6168-443C-9EC6-370A07A0C5C3}" dt="2025-10-23T16:56:56.618" v="131" actId="20577"/>
          <ac:spMkLst>
            <pc:docMk/>
            <pc:sldMk cId="1157156205" sldId="306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A49EB-0DFB-41AF-9CF9-C44773B4B3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849AE-9926-4CD2-96D0-B6DC5C8DA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29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21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21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2745D-67CD-4904-855F-360247C9E54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768"/>
            <a:ext cx="5608320" cy="41559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80"/>
            <a:ext cx="3037840" cy="4621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380"/>
            <a:ext cx="3037840" cy="4621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0BC7C-3B2E-4749-A108-82B061CCA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65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701040" y="4387768"/>
            <a:ext cx="5608320" cy="4155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3" name="Google Shape;173;p2:notes"/>
          <p:cNvSpPr txBox="1">
            <a:spLocks noGrp="1"/>
          </p:cNvSpPr>
          <p:nvPr>
            <p:ph type="sldNum" idx="12"/>
          </p:nvPr>
        </p:nvSpPr>
        <p:spPr>
          <a:xfrm>
            <a:off x="3970938" y="8772380"/>
            <a:ext cx="3037840" cy="46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5236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:notes"/>
          <p:cNvSpPr txBox="1">
            <a:spLocks noGrp="1"/>
          </p:cNvSpPr>
          <p:nvPr>
            <p:ph type="body" idx="1"/>
          </p:nvPr>
        </p:nvSpPr>
        <p:spPr>
          <a:xfrm>
            <a:off x="701040" y="4387768"/>
            <a:ext cx="5608320" cy="4155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" name="Google Shape;19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70244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D0BC7C-3B2E-4749-A108-82B061CCAA5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5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7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4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3802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8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555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38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99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1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3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2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2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3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7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6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659F4-AC80-4678-9F9C-BADDE120427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74F351-5F4F-4BEC-B69E-1526A76A5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7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sullivan@acdsinc.org" TargetMode="External"/><Relationship Id="rId2" Type="http://schemas.openxmlformats.org/officeDocument/2006/relationships/hyperlink" Target="mailto:tmullery@acdsinc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harig-blaine@acdsinc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cdsinc.org/funding-opportunities/public-service-grants/past-public-service-grant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neighborlysoftware.com/acds/participan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3048000"/>
            <a:ext cx="9143999" cy="259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b="1"/>
              <a:t>LFY 2027 Federal Housing &amp; Community Development Grants Application Training</a:t>
            </a:r>
          </a:p>
          <a:p>
            <a:pPr marL="0" indent="0" algn="ctr">
              <a:buNone/>
            </a:pPr>
            <a:r>
              <a:rPr lang="en-US" sz="2200" b="1"/>
              <a:t>Friday, October 24, 2025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91C467B-DC13-4E6C-9E05-E1A232CDB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694" y="838200"/>
            <a:ext cx="4138106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image3.jpg">
            <a:extLst>
              <a:ext uri="{FF2B5EF4-FFF2-40B4-BE49-F238E27FC236}">
                <a16:creationId xmlns:a16="http://schemas.microsoft.com/office/drawing/2014/main" id="{2CDA4E0E-4C6F-4AA8-8F1E-52CC9A8D6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39775"/>
            <a:ext cx="3203949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635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78280"/>
            <a:ext cx="9144000" cy="1981200"/>
          </a:xfrm>
        </p:spPr>
        <p:txBody>
          <a:bodyPr>
            <a:normAutofit/>
          </a:bodyPr>
          <a:lstStyle/>
          <a:p>
            <a:r>
              <a:rPr lang="en-US" sz="5000" b="1"/>
              <a:t>GRANT </a:t>
            </a:r>
            <a:br>
              <a:rPr lang="en-US" sz="5000" b="1"/>
            </a:br>
            <a:r>
              <a:rPr lang="en-US" sz="5000" b="1"/>
              <a:t>REQUIREMENTS</a:t>
            </a:r>
          </a:p>
        </p:txBody>
      </p:sp>
    </p:spTree>
    <p:extLst>
      <p:ext uri="{BB962C8B-B14F-4D97-AF65-F5344CB8AC3E}">
        <p14:creationId xmlns:p14="http://schemas.microsoft.com/office/powerpoint/2010/main" val="3014457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B5C4E-ED6A-4AA7-A5A4-4B796447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0800"/>
          </a:xfrm>
        </p:spPr>
        <p:txBody>
          <a:bodyPr/>
          <a:lstStyle/>
          <a:p>
            <a:r>
              <a:rPr lang="en-US"/>
              <a:t>Going Under Agreement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2B0D7-DB18-47D9-A60A-18CD8DE35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20800"/>
            <a:ext cx="6629400" cy="4622800"/>
          </a:xfrm>
        </p:spPr>
        <p:txBody>
          <a:bodyPr>
            <a:normAutofit/>
          </a:bodyPr>
          <a:lstStyle/>
          <a:p>
            <a:r>
              <a:rPr lang="en-US" sz="2400"/>
              <a:t>Required documents</a:t>
            </a:r>
          </a:p>
          <a:p>
            <a:pPr lvl="1"/>
            <a:r>
              <a:rPr lang="en-US" sz="2000"/>
              <a:t>Insurance certificate</a:t>
            </a:r>
          </a:p>
          <a:p>
            <a:pPr lvl="2"/>
            <a:r>
              <a:rPr lang="en-US" sz="1800"/>
              <a:t>Comprehensive General Liability: $2 million general aggregate, $1 million per occurrence</a:t>
            </a:r>
          </a:p>
          <a:p>
            <a:pPr lvl="2"/>
            <a:r>
              <a:rPr lang="en-US" sz="1800"/>
              <a:t>Auto - $1 million combined single limit</a:t>
            </a:r>
          </a:p>
          <a:p>
            <a:pPr lvl="2"/>
            <a:r>
              <a:rPr lang="en-US" sz="1800"/>
              <a:t>Workers’ Comp</a:t>
            </a:r>
          </a:p>
          <a:p>
            <a:pPr lvl="2"/>
            <a:r>
              <a:rPr lang="en-US" sz="1800" i="1"/>
              <a:t>Note: You may request a waiver for Auto, Workers’ Comp, as applicable</a:t>
            </a:r>
          </a:p>
          <a:p>
            <a:pPr lvl="1"/>
            <a:r>
              <a:rPr lang="en-US" sz="2000"/>
              <a:t>Updated budget</a:t>
            </a:r>
          </a:p>
          <a:p>
            <a:pPr lvl="1"/>
            <a:r>
              <a:rPr lang="en-US" sz="2000"/>
              <a:t>Authorized signatory confirmation</a:t>
            </a:r>
          </a:p>
          <a:p>
            <a:pPr lvl="1"/>
            <a:r>
              <a:rPr lang="en-US" sz="2000"/>
              <a:t>Signed, executed agreement</a:t>
            </a:r>
          </a:p>
        </p:txBody>
      </p:sp>
    </p:spTree>
    <p:extLst>
      <p:ext uri="{BB962C8B-B14F-4D97-AF65-F5344CB8AC3E}">
        <p14:creationId xmlns:p14="http://schemas.microsoft.com/office/powerpoint/2010/main" val="1411859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799"/>
          </a:xfrm>
        </p:spPr>
        <p:txBody>
          <a:bodyPr/>
          <a:lstStyle/>
          <a:p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Invoicing</a:t>
            </a:r>
            <a:r>
              <a:rPr lang="en-US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6705600" cy="4724400"/>
          </a:xfrm>
        </p:spPr>
        <p:txBody>
          <a:bodyPr>
            <a:normAutofit/>
          </a:bodyPr>
          <a:lstStyle/>
          <a:p>
            <a:pPr>
              <a:buSzPct val="100000"/>
            </a:pPr>
            <a:r>
              <a:rPr lang="en-US" b="1" i="1">
                <a:latin typeface="Cambria" panose="02040503050406030204" pitchFamily="18" charset="0"/>
                <a:ea typeface="Cambria" panose="02040503050406030204" pitchFamily="18" charset="0"/>
              </a:rPr>
              <a:t>IMPORTANT: Do Not Start Spending money until you are under contract and you have talked to your grant rep about how to invoice </a:t>
            </a: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All invoicing will be completed in your Neighborly portal</a:t>
            </a:r>
          </a:p>
          <a:p>
            <a:pPr marL="0" indent="0">
              <a:buSzPct val="100000"/>
              <a:buNone/>
            </a:pPr>
            <a:endParaRPr lang="en-US" sz="10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Awards are paid out on a </a:t>
            </a:r>
            <a:r>
              <a:rPr lang="en-US" b="1" u="sng">
                <a:latin typeface="Cambria" panose="02040503050406030204" pitchFamily="18" charset="0"/>
                <a:ea typeface="Cambria" panose="02040503050406030204" pitchFamily="18" charset="0"/>
              </a:rPr>
              <a:t>reimbursement basis</a:t>
            </a:r>
          </a:p>
          <a:p>
            <a:pPr marL="0" indent="0">
              <a:buSzPct val="100000"/>
              <a:buNone/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ACDS strives to make payment within 30 days of receipt of a </a:t>
            </a:r>
            <a:r>
              <a:rPr lang="en-US" b="1" u="sng">
                <a:latin typeface="Cambria" panose="02040503050406030204" pitchFamily="18" charset="0"/>
                <a:ea typeface="Cambria" panose="02040503050406030204" pitchFamily="18" charset="0"/>
              </a:rPr>
              <a:t>complete</a:t>
            </a: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 invoice</a:t>
            </a:r>
          </a:p>
          <a:p>
            <a:pPr lvl="1">
              <a:buSzPct val="100000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Signed Cover letter</a:t>
            </a:r>
          </a:p>
          <a:p>
            <a:pPr lvl="1">
              <a:buSzPct val="100000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Summary of expenses</a:t>
            </a:r>
          </a:p>
          <a:p>
            <a:pPr lvl="1">
              <a:buSzPct val="100000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Documentation of expenses (receipts, timesheets, payroll, etc.)</a:t>
            </a:r>
          </a:p>
        </p:txBody>
      </p:sp>
    </p:spTree>
    <p:extLst>
      <p:ext uri="{BB962C8B-B14F-4D97-AF65-F5344CB8AC3E}">
        <p14:creationId xmlns:p14="http://schemas.microsoft.com/office/powerpoint/2010/main" val="623625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288"/>
            <a:ext cx="9144000" cy="1371599"/>
          </a:xfrm>
        </p:spPr>
        <p:txBody>
          <a:bodyPr/>
          <a:lstStyle/>
          <a:p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535723"/>
            <a:ext cx="6781800" cy="3786554"/>
          </a:xfrm>
        </p:spPr>
        <p:txBody>
          <a:bodyPr>
            <a:normAutofit/>
          </a:bodyPr>
          <a:lstStyle/>
          <a:p>
            <a:pPr>
              <a:buSzPct val="100000"/>
            </a:pPr>
            <a:r>
              <a:rPr lang="en-US" sz="2000">
                <a:latin typeface="Cambria" panose="02040503050406030204" pitchFamily="18" charset="0"/>
                <a:ea typeface="Cambria" panose="02040503050406030204" pitchFamily="18" charset="0"/>
              </a:rPr>
              <a:t>Please communicate regularly with your grant manager!</a:t>
            </a:r>
          </a:p>
          <a:p>
            <a:pPr>
              <a:buSzPct val="100000"/>
            </a:pPr>
            <a:r>
              <a:rPr lang="en-US" sz="2000">
                <a:latin typeface="Cambria" panose="02040503050406030204" pitchFamily="18" charset="0"/>
                <a:ea typeface="Cambria" panose="02040503050406030204" pitchFamily="18" charset="0"/>
              </a:rPr>
              <a:t>Operating Grants</a:t>
            </a: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Bi-annual Reports in Neighborly</a:t>
            </a: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Financial Review – Independent review of the organization finances as a whole</a:t>
            </a: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Monitoring – contact your grant manager to schedule a monitoring visit during program implementation</a:t>
            </a: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Pictures</a:t>
            </a:r>
            <a:r>
              <a:rPr lang="en-US" sz="240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90734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81000"/>
            <a:ext cx="7153275" cy="595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57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438400"/>
            <a:ext cx="8545465" cy="1981200"/>
          </a:xfrm>
        </p:spPr>
        <p:txBody>
          <a:bodyPr>
            <a:normAutofit/>
          </a:bodyPr>
          <a:lstStyle/>
          <a:p>
            <a:r>
              <a:rPr lang="en-US" sz="8000" b="1">
                <a:ln w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26143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267" y="533400"/>
            <a:ext cx="8545465" cy="1981200"/>
          </a:xfrm>
        </p:spPr>
        <p:txBody>
          <a:bodyPr>
            <a:normAutofit fontScale="90000"/>
          </a:bodyPr>
          <a:lstStyle/>
          <a:p>
            <a: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Tracey Mullery</a:t>
            </a:r>
            <a:b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Grant Manager</a:t>
            </a:r>
            <a:b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tmullery@acdsinc.org</a:t>
            </a: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(410) 222-3961</a:t>
            </a:r>
            <a:b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Bobbie Sullivan</a:t>
            </a:r>
            <a:b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Grant Associate</a:t>
            </a:r>
            <a:b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bsullivan@acdsinc.org</a:t>
            </a: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(410) 222-3964</a:t>
            </a:r>
            <a:b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Elisha Harig-Blaine</a:t>
            </a:r>
            <a:br>
              <a:rPr lang="en-US" sz="3200" b="1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Assistant Planning Director</a:t>
            </a:r>
            <a:b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eharig-blaine@acdsinc.org</a:t>
            </a:r>
            <a:r>
              <a:rPr lang="en-US" sz="3200" i="1">
                <a:ln w="0"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(410) 222-3236</a:t>
            </a:r>
          </a:p>
        </p:txBody>
      </p:sp>
    </p:spTree>
    <p:extLst>
      <p:ext uri="{BB962C8B-B14F-4D97-AF65-F5344CB8AC3E}">
        <p14:creationId xmlns:p14="http://schemas.microsoft.com/office/powerpoint/2010/main" val="2017548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704667" cy="4419600"/>
          </a:xfrm>
        </p:spPr>
        <p:txBody>
          <a:bodyPr/>
          <a:lstStyle/>
          <a:p>
            <a:pPr marL="514350" indent="-514350">
              <a:buSzPct val="110000"/>
              <a:buFont typeface="+mj-lt"/>
              <a:buAutoNum type="romanUcPeriod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Welcome and Introductions</a:t>
            </a:r>
            <a:b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SzPct val="110000"/>
              <a:buFont typeface="+mj-lt"/>
              <a:buAutoNum type="romanUcPeriod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Background on ACDS</a:t>
            </a:r>
            <a:b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SzPct val="110000"/>
              <a:buFont typeface="+mj-lt"/>
              <a:buAutoNum type="romanUcPeriod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Grant Eligibility and County Priorities</a:t>
            </a:r>
          </a:p>
          <a:p>
            <a:pPr marL="514350" indent="-514350">
              <a:buSzPct val="110000"/>
              <a:buFont typeface="+mj-lt"/>
              <a:buAutoNum type="romanUcPeriod" startAt="2"/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SzPct val="110000"/>
              <a:buFont typeface="+mj-lt"/>
              <a:buAutoNum type="romanUcPeriod" startAt="3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 Application Process</a:t>
            </a:r>
          </a:p>
          <a:p>
            <a:pPr marL="0" indent="0">
              <a:buSzPct val="110000"/>
              <a:buNone/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SzPct val="110000"/>
              <a:buFont typeface="+mj-lt"/>
              <a:buAutoNum type="romanUcPeriod" startAt="4"/>
            </a:pP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 Grant Requirements- </a:t>
            </a:r>
            <a:r>
              <a:rPr lang="en-US" i="1">
                <a:latin typeface="Cambria" panose="02040503050406030204" pitchFamily="18" charset="0"/>
                <a:ea typeface="Cambria" panose="02040503050406030204" pitchFamily="18" charset="0"/>
              </a:rPr>
              <a:t>once funds have been awarded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533400" y="407313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>
                <a:latin typeface="Cambria" panose="02040503050406030204" pitchFamily="18" charset="0"/>
                <a:ea typeface="Cambria" panose="02040503050406030204" pitchFamily="18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4831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1219200"/>
          </a:xfrm>
        </p:spPr>
        <p:txBody>
          <a:bodyPr>
            <a:normAutofit/>
          </a:bodyPr>
          <a:lstStyle/>
          <a:p>
            <a:r>
              <a:rPr lang="en-US" sz="3300">
                <a:latin typeface="Cambria" panose="02040503050406030204" pitchFamily="18" charset="0"/>
                <a:ea typeface="Cambria" panose="02040503050406030204" pitchFamily="18" charset="0"/>
              </a:rPr>
              <a:t>Arundel Community Development Services, Inc.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515" y="1447800"/>
            <a:ext cx="6293520" cy="3581400"/>
          </a:xfrm>
        </p:spPr>
        <p:txBody>
          <a:bodyPr>
            <a:noAutofit/>
          </a:bodyPr>
          <a:lstStyle/>
          <a:p>
            <a:pPr>
              <a:buSzPct val="100000"/>
            </a:pPr>
            <a:r>
              <a:rPr lang="en-US" sz="2000">
                <a:latin typeface="Cambria" panose="02040503050406030204" pitchFamily="18" charset="0"/>
                <a:ea typeface="Cambria" panose="02040503050406030204" pitchFamily="18" charset="0"/>
              </a:rPr>
              <a:t>Nonprofit housing &amp; community development agency established in 1993</a:t>
            </a:r>
          </a:p>
          <a:p>
            <a:pPr marL="0" indent="0">
              <a:buNone/>
            </a:pPr>
            <a:endParaRPr lang="en-US" sz="10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2000">
                <a:latin typeface="Cambria" panose="02040503050406030204" pitchFamily="18" charset="0"/>
                <a:ea typeface="Cambria" panose="02040503050406030204" pitchFamily="18" charset="0"/>
              </a:rPr>
              <a:t>Housing rehabilitation, affordable rental development, housing counseling, financial empowerment, accessibility modifications, public facilities, and energy &amp; weatherization improvements</a:t>
            </a:r>
          </a:p>
          <a:p>
            <a:pPr marL="0" indent="0">
              <a:buNone/>
            </a:pPr>
            <a:endParaRPr lang="en-US" sz="10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2000">
                <a:latin typeface="Cambria" panose="02040503050406030204" pitchFamily="18" charset="0"/>
                <a:ea typeface="Cambria" panose="02040503050406030204" pitchFamily="18" charset="0"/>
              </a:rPr>
              <a:t>Experienced grant administrator &amp; manager of capital projects</a:t>
            </a: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81460" y="1435951"/>
            <a:ext cx="2117189" cy="18689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3886200"/>
            <a:ext cx="1868909" cy="271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1066800"/>
            <a:ext cx="91440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7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1" y="152400"/>
            <a:ext cx="6248400" cy="1295400"/>
          </a:xfrm>
        </p:spPr>
        <p:txBody>
          <a:bodyPr/>
          <a:lstStyle/>
          <a:p>
            <a:pPr algn="ctr"/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Federal Housing &amp; Community Development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1524000"/>
            <a:ext cx="6096000" cy="4953000"/>
          </a:xfrm>
        </p:spPr>
        <p:txBody>
          <a:bodyPr>
            <a:normAutofit fontScale="85000" lnSpcReduction="20000"/>
          </a:bodyPr>
          <a:lstStyle/>
          <a:p>
            <a:pPr>
              <a:buSzPct val="100000"/>
            </a:pPr>
            <a:r>
              <a:rPr lang="en-US" sz="2400">
                <a:latin typeface="Cambria" panose="02040503050406030204" pitchFamily="18" charset="0"/>
                <a:ea typeface="Cambria" panose="02040503050406030204" pitchFamily="18" charset="0"/>
              </a:rPr>
              <a:t>Consolidated Plan Programs </a:t>
            </a:r>
          </a:p>
          <a:p>
            <a:pPr lvl="1">
              <a:buSzPct val="100000"/>
            </a:pPr>
            <a:r>
              <a:rPr lang="en-US" sz="2200">
                <a:latin typeface="Cambria" panose="02040503050406030204" pitchFamily="18" charset="0"/>
                <a:ea typeface="Cambria" panose="02040503050406030204" pitchFamily="18" charset="0"/>
              </a:rPr>
              <a:t>Community Development Block Grant (CDBG)</a:t>
            </a:r>
          </a:p>
          <a:p>
            <a:pPr lvl="1">
              <a:buSzPct val="100000"/>
            </a:pPr>
            <a:r>
              <a:rPr lang="en-US" sz="2200">
                <a:latin typeface="Cambria" panose="02040503050406030204" pitchFamily="18" charset="0"/>
                <a:ea typeface="Cambria" panose="02040503050406030204" pitchFamily="18" charset="0"/>
              </a:rPr>
              <a:t>HOME Investment Partnership Program (HOME)</a:t>
            </a:r>
          </a:p>
          <a:p>
            <a:pPr lvl="1">
              <a:buSzPct val="100000"/>
            </a:pPr>
            <a:r>
              <a:rPr lang="en-US" sz="2200">
                <a:latin typeface="Cambria" panose="02040503050406030204" pitchFamily="18" charset="0"/>
                <a:ea typeface="Cambria" panose="02040503050406030204" pitchFamily="18" charset="0"/>
              </a:rPr>
              <a:t>Emergency Solutions Grant Program (ESG)</a:t>
            </a:r>
          </a:p>
          <a:p>
            <a:pPr lvl="1">
              <a:buSzPct val="100000"/>
            </a:pPr>
            <a:r>
              <a:rPr lang="en-US" sz="2200">
                <a:latin typeface="Cambria" panose="02040503050406030204" pitchFamily="18" charset="0"/>
                <a:ea typeface="Cambria" panose="02040503050406030204" pitchFamily="18" charset="0"/>
              </a:rPr>
              <a:t>Housing Opportunities for Persons with AIDS (HOPWA)</a:t>
            </a:r>
          </a:p>
          <a:p>
            <a:pPr marL="0" indent="0">
              <a:buSzPct val="100000"/>
              <a:buNone/>
            </a:pPr>
            <a:endParaRPr lang="en-US" sz="2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2400">
                <a:latin typeface="Cambria" panose="02040503050406030204" pitchFamily="18" charset="0"/>
                <a:ea typeface="Cambria" panose="02040503050406030204" pitchFamily="18" charset="0"/>
              </a:rPr>
              <a:t>FY27 Potentially Available Funds</a:t>
            </a: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CDBG = $2,818,569 (15% cap for Public Service = $422,785)</a:t>
            </a: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HOME = $1,518,900</a:t>
            </a: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ESG = $184,231</a:t>
            </a:r>
          </a:p>
          <a:p>
            <a:pPr lvl="1">
              <a:buSzPct val="100000"/>
            </a:pPr>
            <a:r>
              <a:rPr lang="en-US" sz="1800">
                <a:latin typeface="Cambria" panose="02040503050406030204" pitchFamily="18" charset="0"/>
                <a:ea typeface="Cambria" panose="02040503050406030204" pitchFamily="18" charset="0"/>
              </a:rPr>
              <a:t>HOPWA = $527,755</a:t>
            </a:r>
          </a:p>
          <a:p>
            <a:pPr marL="0" indent="0">
              <a:buSzPct val="100000"/>
              <a:buNone/>
            </a:pPr>
            <a:endParaRPr lang="en-US" sz="2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2400">
                <a:latin typeface="Cambria" panose="02040503050406030204" pitchFamily="18" charset="0"/>
                <a:ea typeface="Cambria" panose="02040503050406030204" pitchFamily="18" charset="0"/>
              </a:rPr>
              <a:t>FY26 Public Service awards can be found </a:t>
            </a:r>
            <a:r>
              <a:rPr lang="en-US" sz="240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HERE</a:t>
            </a:r>
            <a:endParaRPr lang="en-US" sz="2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endParaRPr lang="en-US" sz="2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SzPct val="100000"/>
              <a:buNone/>
            </a:pPr>
            <a:endParaRPr lang="en-US" sz="24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41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9144000" cy="990600"/>
          </a:xfrm>
        </p:spPr>
        <p:txBody>
          <a:bodyPr>
            <a:normAutofit fontScale="90000"/>
          </a:bodyPr>
          <a:lstStyle/>
          <a:p>
            <a:b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FY2026 – FY2030 Consolidated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6934200" cy="5486400"/>
          </a:xfrm>
        </p:spPr>
        <p:txBody>
          <a:bodyPr>
            <a:normAutofit fontScale="25000" lnSpcReduction="20000"/>
          </a:bodyPr>
          <a:lstStyle/>
          <a:p>
            <a:pPr>
              <a:buSzPct val="100000"/>
            </a:pPr>
            <a:endParaRPr lang="en-US" sz="2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First Public Hearing of the </a:t>
            </a: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FY2026 – FY2030 Consolidated Plan Process</a:t>
            </a: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400" b="1">
                <a:latin typeface="Cambria" panose="02040503050406030204" pitchFamily="18" charset="0"/>
                <a:ea typeface="Cambria" panose="02040503050406030204" pitchFamily="18" charset="0"/>
              </a:rPr>
              <a:t>Thursday, October 23rd, 2025</a:t>
            </a: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5:30 – 7:30 p.m.</a:t>
            </a: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ACDS Conference Room; 2226 Riva Road, Annapolis</a:t>
            </a: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6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Report on FY2025 Accomplishments</a:t>
            </a: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6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Gather input on housing and community development needs</a:t>
            </a:r>
          </a:p>
          <a:p>
            <a:pPr>
              <a:buSzPct val="100000"/>
            </a:pPr>
            <a:endParaRPr lang="en-US" sz="6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FY2027 budget process is the second year of County’s new five-year Consolidated Plan</a:t>
            </a:r>
          </a:p>
          <a:p>
            <a:pPr marL="0" indent="0">
              <a:buSzPct val="100000"/>
              <a:buNone/>
            </a:pPr>
            <a:endParaRPr lang="en-US" sz="6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FY2026 – FY2030 Consolidated Plan’s strategies and goals allowed for eligible activities serving low-to-moderate income households in the areas of:</a:t>
            </a:r>
          </a:p>
          <a:p>
            <a:pPr lvl="2"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Homeownership Opportunities</a:t>
            </a:r>
          </a:p>
          <a:p>
            <a:pPr lvl="2"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Rental Housing Opportunities</a:t>
            </a:r>
          </a:p>
          <a:p>
            <a:pPr lvl="2"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Preventing and Ending Homelessness</a:t>
            </a:r>
          </a:p>
          <a:p>
            <a:pPr lvl="2"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Sustainable Communities</a:t>
            </a:r>
          </a:p>
          <a:p>
            <a:pPr lvl="2">
              <a:buSzPct val="100000"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Promoting Fair Housing</a:t>
            </a:r>
          </a:p>
          <a:p>
            <a:pPr marL="0" indent="0">
              <a:buSzPct val="100000"/>
              <a:buNone/>
            </a:pPr>
            <a:endParaRPr lang="en-US" sz="24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5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"/>
          <p:cNvSpPr txBox="1">
            <a:spLocks noGrp="1"/>
          </p:cNvSpPr>
          <p:nvPr>
            <p:ph type="title"/>
          </p:nvPr>
        </p:nvSpPr>
        <p:spPr>
          <a:xfrm>
            <a:off x="719675" y="398100"/>
            <a:ext cx="84243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mbria"/>
              <a:buNone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Eligible Grant Applicants</a:t>
            </a:r>
            <a:endParaRPr/>
          </a:p>
        </p:txBody>
      </p:sp>
      <p:sp>
        <p:nvSpPr>
          <p:cNvPr id="176" name="Google Shape;176;p2"/>
          <p:cNvSpPr txBox="1">
            <a:spLocks noGrp="1"/>
          </p:cNvSpPr>
          <p:nvPr>
            <p:ph type="body" idx="1"/>
          </p:nvPr>
        </p:nvSpPr>
        <p:spPr>
          <a:xfrm>
            <a:off x="719665" y="1524000"/>
            <a:ext cx="6671735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Nonprofit Organization - with 501 c 3 status</a:t>
            </a:r>
            <a:endParaRPr/>
          </a:p>
          <a:p>
            <a:pPr marL="457200" lvl="0" indent="-254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Good standing with MD SDAT</a:t>
            </a:r>
            <a:endParaRPr/>
          </a:p>
          <a:p>
            <a:pPr marL="457200" lvl="0" indent="-254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Provide a direct service to A.A. County residents</a:t>
            </a:r>
            <a:endParaRPr/>
          </a:p>
          <a:p>
            <a:pPr marL="457200" lvl="0" indent="-254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Have an established Board of Directors</a:t>
            </a:r>
            <a:endParaRPr/>
          </a:p>
          <a:p>
            <a:pPr marL="457200" lvl="0" indent="-254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Have filed IRS form 990 and/or audited financials from most recent fiscal year</a:t>
            </a:r>
            <a:endParaRPr/>
          </a:p>
          <a:p>
            <a:pPr marL="457200" lvl="0" indent="-254000" algn="l" rtl="0"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Meet ACDS insurance requirements</a:t>
            </a:r>
            <a:endParaRPr sz="2200">
              <a:latin typeface="Cambria"/>
              <a:ea typeface="Cambria"/>
              <a:cs typeface="Cambria"/>
              <a:sym typeface="Cambria"/>
            </a:endParaRPr>
          </a:p>
          <a:p>
            <a:pPr marL="457200" lvl="0" indent="-254000" algn="l" rtl="0"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Able to comply with all terms, conditions, and certifications of the required grant agreement</a:t>
            </a:r>
            <a:endParaRPr/>
          </a:p>
          <a:p>
            <a:pPr marL="457200" lvl="0" indent="-254000" algn="l" rtl="0"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Meet Faith-Based Guidelines</a:t>
            </a:r>
          </a:p>
          <a:p>
            <a:pPr marL="457200" lvl="0" indent="-254000" algn="l" rtl="0">
              <a:spcBef>
                <a:spcPts val="1000"/>
              </a:spcBef>
              <a:spcAft>
                <a:spcPts val="0"/>
              </a:spcAft>
              <a:buSzPts val="2200"/>
              <a:buChar char="►"/>
            </a:pPr>
            <a:r>
              <a:rPr lang="en-US" sz="2200">
                <a:latin typeface="Cambria"/>
                <a:ea typeface="Cambria"/>
                <a:cs typeface="Cambria"/>
                <a:sym typeface="Cambria"/>
              </a:rPr>
              <a:t>Completes Risk Assessment Questionnaire </a:t>
            </a:r>
            <a:endParaRPr sz="22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200"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177" name="Google Shape;177;p2"/>
          <p:cNvCxnSpPr/>
          <p:nvPr/>
        </p:nvCxnSpPr>
        <p:spPr>
          <a:xfrm>
            <a:off x="0" y="1066800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26913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" y="9144"/>
            <a:ext cx="9147048" cy="1142999"/>
          </a:xfrm>
        </p:spPr>
        <p:txBody>
          <a:bodyPr/>
          <a:lstStyle/>
          <a:p>
            <a:r>
              <a:rPr lang="en-US">
                <a:latin typeface="Cambria" panose="02040503050406030204" pitchFamily="18" charset="0"/>
                <a:ea typeface="Cambria" panose="02040503050406030204" pitchFamily="18" charset="0"/>
              </a:rPr>
              <a:t>Application Process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066800"/>
            <a:ext cx="91440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2512422"/>
            <a:ext cx="7086599" cy="39862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" y="1152143"/>
            <a:ext cx="906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All applications will be submitted through ACDS’s Neighborly Portal. </a:t>
            </a:r>
            <a:r>
              <a:rPr lang="en-US">
                <a:hlinkClick r:id="rId3"/>
              </a:rPr>
              <a:t>https://portal.neighborlysoftware.com/acds/participant</a:t>
            </a:r>
            <a:endParaRPr lang="en-US"/>
          </a:p>
          <a:p>
            <a:pPr algn="ctr"/>
            <a:r>
              <a:rPr lang="en-US"/>
              <a:t> </a:t>
            </a:r>
          </a:p>
          <a:p>
            <a:pPr algn="ctr"/>
            <a:r>
              <a:rPr lang="en-US" b="1" i="1"/>
              <a:t>We strongly recommend that you use Google Chrome to complete the application.</a:t>
            </a:r>
          </a:p>
        </p:txBody>
      </p:sp>
    </p:spTree>
    <p:extLst>
      <p:ext uri="{BB962C8B-B14F-4D97-AF65-F5344CB8AC3E}">
        <p14:creationId xmlns:p14="http://schemas.microsoft.com/office/powerpoint/2010/main" val="2418551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F9FD8-D3A8-4C74-8A79-57B186A75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AF0EC-D2E5-40EC-8CC2-21B2678AE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524000"/>
            <a:ext cx="7239001" cy="480060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Applications will be judged based on, but not limited to, the following criteria;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Relevance to Consolidated Plan strategies and goals</a:t>
            </a:r>
          </a:p>
          <a:p>
            <a:r>
              <a:rPr lang="en-US"/>
              <a:t>Demonstrated need for the program</a:t>
            </a:r>
          </a:p>
          <a:p>
            <a:r>
              <a:rPr lang="en-US"/>
              <a:t>Quality of proposed outcome measures</a:t>
            </a:r>
          </a:p>
          <a:p>
            <a:r>
              <a:rPr lang="en-US"/>
              <a:t>Completeness/clarity of application</a:t>
            </a:r>
          </a:p>
          <a:p>
            <a:r>
              <a:rPr lang="en-US"/>
              <a:t>History of compliance with grant requirements</a:t>
            </a:r>
          </a:p>
          <a:p>
            <a:r>
              <a:rPr lang="en-US"/>
              <a:t>Organizational stability</a:t>
            </a:r>
          </a:p>
          <a:p>
            <a:r>
              <a:rPr lang="en-US"/>
              <a:t>Demonstration of sound financial planning</a:t>
            </a:r>
          </a:p>
        </p:txBody>
      </p:sp>
    </p:spTree>
    <p:extLst>
      <p:ext uri="{BB962C8B-B14F-4D97-AF65-F5344CB8AC3E}">
        <p14:creationId xmlns:p14="http://schemas.microsoft.com/office/powerpoint/2010/main" val="3402191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"/>
          <p:cNvSpPr txBox="1">
            <a:spLocks noGrp="1"/>
          </p:cNvSpPr>
          <p:nvPr>
            <p:ph type="title"/>
          </p:nvPr>
        </p:nvSpPr>
        <p:spPr>
          <a:xfrm>
            <a:off x="457199" y="2286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800"/>
              <a:buFont typeface="Cambria"/>
              <a:buNone/>
            </a:pPr>
            <a:r>
              <a:rPr lang="en-US" sz="3800">
                <a:latin typeface="Cambria"/>
                <a:ea typeface="Cambria"/>
                <a:cs typeface="Cambria"/>
                <a:sym typeface="Cambria"/>
              </a:rPr>
              <a:t>Grant Timeline</a:t>
            </a:r>
            <a:endParaRPr/>
          </a:p>
        </p:txBody>
      </p:sp>
      <p:sp>
        <p:nvSpPr>
          <p:cNvPr id="198" name="Google Shape;198;p5"/>
          <p:cNvSpPr txBox="1">
            <a:spLocks noGrp="1"/>
          </p:cNvSpPr>
          <p:nvPr>
            <p:ph type="body" idx="1"/>
          </p:nvPr>
        </p:nvSpPr>
        <p:spPr>
          <a:xfrm>
            <a:off x="304800" y="990600"/>
            <a:ext cx="7162800" cy="4634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Wednesday, October 22, 2025</a:t>
            </a:r>
            <a:endParaRPr sz="6400" b="1" i="1">
              <a:latin typeface="Cambria" panose="02040503050406030204" pitchFamily="18" charset="0"/>
              <a:ea typeface="Cambria" panose="02040503050406030204" pitchFamily="18" charset="0"/>
              <a:cs typeface="Cambria"/>
              <a:sym typeface="Cambria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Federal Housing and Community Development Application available through Neighborly</a:t>
            </a:r>
            <a:endParaRPr sz="6400">
              <a:latin typeface="Cambria" panose="02040503050406030204" pitchFamily="18" charset="0"/>
              <a:ea typeface="Cambria" panose="02040503050406030204" pitchFamily="18" charset="0"/>
              <a:cs typeface="Cambria"/>
              <a:sym typeface="Cambria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6400">
              <a:latin typeface="Cambria" panose="02040503050406030204" pitchFamily="18" charset="0"/>
              <a:ea typeface="Cambria" panose="02040503050406030204" pitchFamily="18" charset="0"/>
              <a:cs typeface="Cambria"/>
              <a:sym typeface="Cambria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Thursday, October 23, 2025</a:t>
            </a:r>
            <a:b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</a:b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Public Hearing on FY25 Accomplishments and Gather input on housing and community development needs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6400">
              <a:latin typeface="Cambria" panose="02040503050406030204" pitchFamily="18" charset="0"/>
              <a:ea typeface="Cambria" panose="02040503050406030204" pitchFamily="18" charset="0"/>
              <a:cs typeface="Cambria"/>
              <a:sym typeface="Cambria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Wednesday, December 10, 2025</a:t>
            </a:r>
            <a:b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</a:b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Applications due at 12:00 p.m.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6400">
              <a:latin typeface="Cambria" panose="02040503050406030204" pitchFamily="18" charset="0"/>
              <a:ea typeface="Cambria" panose="02040503050406030204" pitchFamily="18" charset="0"/>
              <a:cs typeface="Cambria"/>
              <a:sym typeface="Cambria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March 2026</a:t>
            </a:r>
            <a:endParaRPr sz="6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  <a:cs typeface="Cambria"/>
                <a:sym typeface="Cambria"/>
              </a:rPr>
              <a:t>Recommendations made to County Executive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-US" sz="6400">
              <a:latin typeface="Cambria" panose="02040503050406030204" pitchFamily="18" charset="0"/>
              <a:ea typeface="Cambria" panose="02040503050406030204" pitchFamily="18" charset="0"/>
              <a:cs typeface="Cambria"/>
              <a:sym typeface="Cambri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</a:rPr>
              <a:t>June 2026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FY 2027 Budget approved by County Council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endParaRPr lang="en-US" sz="64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</a:rPr>
              <a:t>Tuesday, July 1, 2026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Fiscal Year 2027 begins</a:t>
            </a:r>
            <a:b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400">
                <a:latin typeface="Cambria" panose="02040503050406030204" pitchFamily="18" charset="0"/>
                <a:ea typeface="Cambria" panose="02040503050406030204" pitchFamily="18" charset="0"/>
              </a:rPr>
              <a:t>Grantees meet final grant award requirements and execute award agreements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-US" sz="6400">
              <a:latin typeface="Cambria" panose="02040503050406030204" pitchFamily="18" charset="0"/>
              <a:ea typeface="Cambria" panose="02040503050406030204" pitchFamily="18" charset="0"/>
              <a:cs typeface="Cambria"/>
              <a:sym typeface="Cambri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en-US" sz="6400" b="1" i="1">
                <a:latin typeface="Cambria" panose="02040503050406030204" pitchFamily="18" charset="0"/>
                <a:ea typeface="Cambria" panose="02040503050406030204" pitchFamily="18" charset="0"/>
              </a:rPr>
              <a:t>Grantees should not expend funding until agreements are executed by both parties and they speak to their ACDS grant manager.  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00" name="Google Shape;200;p5"/>
          <p:cNvCxnSpPr/>
          <p:nvPr/>
        </p:nvCxnSpPr>
        <p:spPr>
          <a:xfrm>
            <a:off x="0" y="914400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6659453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ebb2cf-82f3-4064-ad77-d3ddd131cef6" xsi:nil="true"/>
    <lcf76f155ced4ddcb4097134ff3c332f xmlns="01abe606-f5fb-48e7-bac7-a003fe14228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F14BCDFC25CF4BB7E8ED33C9FEC93A" ma:contentTypeVersion="15" ma:contentTypeDescription="Create a new document." ma:contentTypeScope="" ma:versionID="9acf416072140e3218b1e13dd3b8ced9">
  <xsd:schema xmlns:xsd="http://www.w3.org/2001/XMLSchema" xmlns:xs="http://www.w3.org/2001/XMLSchema" xmlns:p="http://schemas.microsoft.com/office/2006/metadata/properties" xmlns:ns2="01abe606-f5fb-48e7-bac7-a003fe142289" xmlns:ns3="0cebb2cf-82f3-4064-ad77-d3ddd131cef6" targetNamespace="http://schemas.microsoft.com/office/2006/metadata/properties" ma:root="true" ma:fieldsID="529963da61631330325bcab5c0e518ff" ns2:_="" ns3:_="">
    <xsd:import namespace="01abe606-f5fb-48e7-bac7-a003fe142289"/>
    <xsd:import namespace="0cebb2cf-82f3-4064-ad77-d3ddd131ce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be606-f5fb-48e7-bac7-a003fe1422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42ebc7ac-6038-4495-bbc2-1653dc8a08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ebb2cf-82f3-4064-ad77-d3ddd131cef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28b091e-27f8-4ecb-9881-ba1e5f0ce8b2}" ma:internalName="TaxCatchAll" ma:showField="CatchAllData" ma:web="0cebb2cf-82f3-4064-ad77-d3ddd131ce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B6055C-9096-41F1-A44D-66E9843FF3C9}">
  <ds:schemaRefs>
    <ds:schemaRef ds:uri="01abe606-f5fb-48e7-bac7-a003fe142289"/>
    <ds:schemaRef ds:uri="0cebb2cf-82f3-4064-ad77-d3ddd131cef6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9F85C01-4604-4555-A55E-CFD302083452}">
  <ds:schemaRefs>
    <ds:schemaRef ds:uri="01abe606-f5fb-48e7-bac7-a003fe142289"/>
    <ds:schemaRef ds:uri="0cebb2cf-82f3-4064-ad77-d3ddd131cef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FBB705E-BF9C-4079-A0EC-260E06820A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16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Facet</vt:lpstr>
      <vt:lpstr>PowerPoint Presentation</vt:lpstr>
      <vt:lpstr>PowerPoint Presentation</vt:lpstr>
      <vt:lpstr>Arundel Community Development Services, Inc. </vt:lpstr>
      <vt:lpstr>Federal Housing &amp; Community Development Grants</vt:lpstr>
      <vt:lpstr> FY2026 – FY2030 Consolidated Plan</vt:lpstr>
      <vt:lpstr>Eligible Grant Applicants</vt:lpstr>
      <vt:lpstr>Application Process</vt:lpstr>
      <vt:lpstr>Review Process</vt:lpstr>
      <vt:lpstr>Grant Timeline</vt:lpstr>
      <vt:lpstr>GRANT  REQUIREMENTS</vt:lpstr>
      <vt:lpstr>Going Under Agreement</vt:lpstr>
      <vt:lpstr>Invoicing </vt:lpstr>
      <vt:lpstr>Reporting</vt:lpstr>
      <vt:lpstr>PowerPoint Presentation</vt:lpstr>
      <vt:lpstr>QUESTIONS?</vt:lpstr>
      <vt:lpstr>Tracey Mullery Grant Manager tmullery@acdsinc.org / (410) 222-3961  Bobbie Sullivan Grant Associate bsullivan@acdsinc.org / (410) 222-3964  Elisha Harig-Blaine Assistant Planning Director eharig-blaine@acdsinc.org / (410) 222-3236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Sims</dc:creator>
  <cp:revision>1</cp:revision>
  <dcterms:created xsi:type="dcterms:W3CDTF">2021-01-11T16:23:24Z</dcterms:created>
  <dcterms:modified xsi:type="dcterms:W3CDTF">2025-10-24T17:37:10Z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0x01010042F14BCDFC25CF4BB7E8ED33C9FEC93A</vt:lpwstr>
  </property>
  <property fmtid="{D5CDD505-2E9C-101B-9397-08002B2CF9AE}" pid="3" name="Order">
    <vt:r8>7594400</vt:r8>
  </property>
  <property fmtid="{D5CDD505-2E9C-101B-9397-08002B2CF9AE}" pid="4" name="MediaServiceImageTags">
    <vt:lpwstr/>
  </property>
  <property fmtid="{D5CDD505-2E9C-101B-9397-08002B2CF9AE}" pid="5" name="MSIP_Label_34fdadb2-fdc0-421d-88ff-a3971130ad69_Enabled">
    <vt:lpwstr>true</vt:lpwstr>
  </property>
  <property fmtid="{D5CDD505-2E9C-101B-9397-08002B2CF9AE}" pid="6" name="MSIP_Label_34fdadb2-fdc0-421d-88ff-a3971130ad69_SetDate">
    <vt:lpwstr>2024-10-04T15:43:15Z</vt:lpwstr>
  </property>
  <property fmtid="{D5CDD505-2E9C-101B-9397-08002B2CF9AE}" pid="7" name="MSIP_Label_34fdadb2-fdc0-421d-88ff-a3971130ad69_Method">
    <vt:lpwstr>Standard</vt:lpwstr>
  </property>
  <property fmtid="{D5CDD505-2E9C-101B-9397-08002B2CF9AE}" pid="8" name="MSIP_Label_34fdadb2-fdc0-421d-88ff-a3971130ad69_Name">
    <vt:lpwstr>General</vt:lpwstr>
  </property>
  <property fmtid="{D5CDD505-2E9C-101B-9397-08002B2CF9AE}" pid="9" name="MSIP_Label_34fdadb2-fdc0-421d-88ff-a3971130ad69_SiteId">
    <vt:lpwstr>9922c7a1-5814-419d-8790-8e95e2c92b74</vt:lpwstr>
  </property>
  <property fmtid="{D5CDD505-2E9C-101B-9397-08002B2CF9AE}" pid="10" name="MSIP_Label_34fdadb2-fdc0-421d-88ff-a3971130ad69_ActionId">
    <vt:lpwstr>b861e976-cac8-45d8-922f-a9179fa9bfde</vt:lpwstr>
  </property>
  <property fmtid="{D5CDD505-2E9C-101B-9397-08002B2CF9AE}" pid="11" name="MSIP_Label_34fdadb2-fdc0-421d-88ff-a3971130ad69_ContentBits">
    <vt:lpwstr>0</vt:lpwstr>
  </property>
</Properties>
</file>