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4"/>
  </p:sldMasterIdLst>
  <p:notesMasterIdLst>
    <p:notesMasterId r:id="rId23"/>
  </p:notesMasterIdLst>
  <p:handoutMasterIdLst>
    <p:handoutMasterId r:id="rId24"/>
  </p:handoutMasterIdLst>
  <p:sldIdLst>
    <p:sldId id="262" r:id="rId5"/>
    <p:sldId id="272" r:id="rId6"/>
    <p:sldId id="273" r:id="rId7"/>
    <p:sldId id="285" r:id="rId8"/>
    <p:sldId id="274" r:id="rId9"/>
    <p:sldId id="283" r:id="rId10"/>
    <p:sldId id="286" r:id="rId11"/>
    <p:sldId id="299" r:id="rId12"/>
    <p:sldId id="300" r:id="rId13"/>
    <p:sldId id="276" r:id="rId14"/>
    <p:sldId id="277" r:id="rId15"/>
    <p:sldId id="288" r:id="rId16"/>
    <p:sldId id="297" r:id="rId17"/>
    <p:sldId id="289" r:id="rId18"/>
    <p:sldId id="290" r:id="rId19"/>
    <p:sldId id="298" r:id="rId20"/>
    <p:sldId id="295" r:id="rId21"/>
    <p:sldId id="296" r:id="rId2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96047A-E3C2-E784-C328-C407E2931412}" name="Tracey Mullery" initials="TM" userId="S::tmullery@acdsinc.org::7fd8b995-9fc3-4163-bf6e-dfb831c5813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ey Mullery" initials="TM" lastIdx="5" clrIdx="0">
    <p:extLst>
      <p:ext uri="{19B8F6BF-5375-455C-9EA6-DF929625EA0E}">
        <p15:presenceInfo xmlns:p15="http://schemas.microsoft.com/office/powerpoint/2012/main" userId="Tracey Mulle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A49EB-0DFB-41AF-9CF9-C44773B4B3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849AE-9926-4CD2-96D0-B6DC5C8D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2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745D-67CD-4904-855F-360247C9E54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8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80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80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0BC7C-3B2E-4749-A108-82B061CC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0BC7C-3B2E-4749-A108-82B061CCAA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0BC7C-3B2E-4749-A108-82B061CCAA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6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0BC7C-3B2E-4749-A108-82B061CCAA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80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8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55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9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1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3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4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2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59F4-AC80-4678-9F9C-BADDE120427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eighborlysoftware.com/acds/participan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9wBnBYvIrWR2HnI2wO1_uJYFIBntFTSc/edi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mullery@acdsinc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harig-blaine@acdsinc.org" TargetMode="External"/><Relationship Id="rId2" Type="http://schemas.openxmlformats.org/officeDocument/2006/relationships/hyperlink" Target="mailto:tmullery@acdsinc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276600"/>
            <a:ext cx="9143999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/>
              <a:t>FY 2027 Community Grants Training</a:t>
            </a:r>
          </a:p>
          <a:p>
            <a:pPr marL="0" indent="0" algn="ctr">
              <a:buNone/>
            </a:pPr>
            <a:r>
              <a:rPr lang="en-US" sz="2200" b="1"/>
              <a:t>Friday, November 7,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91" y="838200"/>
            <a:ext cx="334381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3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3800">
                <a:latin typeface="Cambria" panose="02040503050406030204" pitchFamily="18" charset="0"/>
                <a:ea typeface="Cambria" panose="02040503050406030204" pitchFamily="18" charset="0"/>
              </a:rPr>
              <a:t>LRCIF Grant Timeline-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9133"/>
            <a:ext cx="8542867" cy="50078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1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b="1" i="1">
                <a:latin typeface="Cambria" panose="02040503050406030204" pitchFamily="18" charset="0"/>
                <a:ea typeface="Cambria" panose="02040503050406030204" pitchFamily="18" charset="0"/>
              </a:rPr>
              <a:t>June 2026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FY 2027 Budget approved by County Council and applicants notified of award decisions.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b="1" i="1">
                <a:latin typeface="Cambria" panose="02040503050406030204" pitchFamily="18" charset="0"/>
                <a:ea typeface="Cambria" panose="02040503050406030204" pitchFamily="18" charset="0"/>
              </a:rPr>
              <a:t>Summer 2026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Grantees meet final grant award requirements and execute award agreements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b="1" i="1">
                <a:latin typeface="Cambria" panose="02040503050406030204" pitchFamily="18" charset="0"/>
                <a:ea typeface="Cambria" panose="02040503050406030204" pitchFamily="18" charset="0"/>
              </a:rPr>
              <a:t>FY 2027 awards will be for grant terms of July 1, 2026 – June 30, 2027.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000" b="1" i="1" u="sng">
                <a:latin typeface="Cambria" panose="02040503050406030204" pitchFamily="18" charset="0"/>
                <a:ea typeface="Cambria" panose="02040503050406030204" pitchFamily="18" charset="0"/>
              </a:rPr>
              <a:t>Grantees should not expend funding until agreements are executed by both parties and they speak to their ACDS grant manager.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129023"/>
            <a:ext cx="9144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>
                <a:latin typeface="Cambria" panose="02040503050406030204" pitchFamily="18" charset="0"/>
                <a:ea typeface="Cambria" panose="02040503050406030204" pitchFamily="18" charset="0"/>
              </a:rPr>
              <a:t>FY 2027 LRCIF Grant Application</a:t>
            </a: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is available now in our Neighborly Portal </a:t>
            </a:r>
            <a:endParaRPr lang="en-US" sz="200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2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0" y="4381120"/>
            <a:ext cx="9147048" cy="1142999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Application Process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59" y="2084988"/>
            <a:ext cx="7927233" cy="4459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876" y="1295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This year, all applications will be submitted through ACDS’s Neighborly Portal. </a:t>
            </a:r>
            <a:r>
              <a:rPr lang="en-US">
                <a:hlinkClick r:id="rId3"/>
              </a:rPr>
              <a:t>https://portal.neighborlysoftware.com/acds/participant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55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9144000" cy="1981200"/>
          </a:xfrm>
        </p:spPr>
        <p:txBody>
          <a:bodyPr>
            <a:normAutofit/>
          </a:bodyPr>
          <a:lstStyle/>
          <a:p>
            <a:r>
              <a:rPr lang="en-US" sz="5000" b="1"/>
              <a:t>GRANT </a:t>
            </a:r>
            <a:br>
              <a:rPr lang="en-US" sz="5000" b="1"/>
            </a:br>
            <a:r>
              <a:rPr lang="en-US" sz="5000" b="1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301445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5C4E-ED6A-4AA7-A5A4-4B796447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0800"/>
          </a:xfrm>
        </p:spPr>
        <p:txBody>
          <a:bodyPr/>
          <a:lstStyle/>
          <a:p>
            <a:r>
              <a:rPr lang="en-US"/>
              <a:t>Going Under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2B0D7-DB18-47D9-A60A-18CD8DE3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0800"/>
            <a:ext cx="6629400" cy="4622800"/>
          </a:xfrm>
        </p:spPr>
        <p:txBody>
          <a:bodyPr>
            <a:normAutofit lnSpcReduction="10000"/>
          </a:bodyPr>
          <a:lstStyle/>
          <a:p>
            <a:r>
              <a:rPr lang="en-US" sz="2400"/>
              <a:t>Required documents</a:t>
            </a:r>
          </a:p>
          <a:p>
            <a:pPr lvl="1"/>
            <a:r>
              <a:rPr lang="en-US" sz="2000"/>
              <a:t>Current Insurance certificate</a:t>
            </a:r>
          </a:p>
          <a:p>
            <a:pPr lvl="2"/>
            <a:r>
              <a:rPr lang="en-US" sz="1800"/>
              <a:t>Comprehensive General Liability: $2 million general aggregate, $1 million per occurrence</a:t>
            </a:r>
          </a:p>
          <a:p>
            <a:pPr lvl="2"/>
            <a:r>
              <a:rPr lang="en-US" sz="1800"/>
              <a:t>Auto - $1 million combined single limit</a:t>
            </a:r>
          </a:p>
          <a:p>
            <a:pPr lvl="2"/>
            <a:r>
              <a:rPr lang="en-US" sz="1800"/>
              <a:t>Workers’ Comp</a:t>
            </a:r>
          </a:p>
          <a:p>
            <a:pPr lvl="2"/>
            <a:r>
              <a:rPr lang="en-US" sz="1800" i="1"/>
              <a:t>Note: You may request a waiver for Auto, Workers’ Comp, as applicable</a:t>
            </a:r>
          </a:p>
          <a:p>
            <a:pPr lvl="1"/>
            <a:r>
              <a:rPr lang="en-US" sz="2000"/>
              <a:t>Updated budget</a:t>
            </a:r>
          </a:p>
          <a:p>
            <a:pPr lvl="1"/>
            <a:r>
              <a:rPr lang="en-US" sz="2000"/>
              <a:t>Direct deposit forms</a:t>
            </a:r>
          </a:p>
          <a:p>
            <a:pPr lvl="1"/>
            <a:r>
              <a:rPr lang="en-US" sz="2000"/>
              <a:t>Authorized signatory confirmation</a:t>
            </a:r>
          </a:p>
          <a:p>
            <a:pPr lvl="1"/>
            <a:r>
              <a:rPr lang="en-US" sz="2000"/>
              <a:t>Signed, executed agreement</a:t>
            </a:r>
          </a:p>
        </p:txBody>
      </p:sp>
    </p:spTree>
    <p:extLst>
      <p:ext uri="{BB962C8B-B14F-4D97-AF65-F5344CB8AC3E}">
        <p14:creationId xmlns:p14="http://schemas.microsoft.com/office/powerpoint/2010/main" val="272438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1182"/>
            <a:ext cx="5181600" cy="649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3999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Insurance Requirements</a:t>
            </a: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4441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181600" cy="6774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503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Capital Project Additional Insured</a:t>
            </a:r>
            <a:b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799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Invoicing</a:t>
            </a:r>
            <a:r>
              <a:rPr lang="en-US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05600" cy="47244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b="1" i="1">
                <a:latin typeface="Cambria" panose="02040503050406030204" pitchFamily="18" charset="0"/>
                <a:ea typeface="Cambria" panose="02040503050406030204" pitchFamily="18" charset="0"/>
              </a:rPr>
              <a:t>IMPORTANT: Do Not Start Spending funds until you are under contract and you have talked to your grant administrator about how to invoice 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All invoicing will be completed in your Neighborly portal</a:t>
            </a:r>
            <a:endParaRPr lang="en-US" sz="1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Awards are paid out on a </a:t>
            </a:r>
            <a:r>
              <a:rPr lang="en-US" b="1" u="sng">
                <a:latin typeface="Cambria" panose="02040503050406030204" pitchFamily="18" charset="0"/>
                <a:ea typeface="Cambria" panose="02040503050406030204" pitchFamily="18" charset="0"/>
              </a:rPr>
              <a:t>reimbursement basis (except some Capital projects)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ACDS strives to make payment within 30 days of receipt of a </a:t>
            </a:r>
            <a:r>
              <a:rPr lang="en-US" b="1" u="sng">
                <a:latin typeface="Cambria" panose="02040503050406030204" pitchFamily="18" charset="0"/>
                <a:ea typeface="Cambria" panose="02040503050406030204" pitchFamily="18" charset="0"/>
              </a:rPr>
              <a:t>complete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 invoice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Signed Cover letter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Summary of expenses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Documentation of expenses (receipts, timesheets, payroll, etc.)</a:t>
            </a:r>
          </a:p>
        </p:txBody>
      </p:sp>
    </p:spTree>
    <p:extLst>
      <p:ext uri="{BB962C8B-B14F-4D97-AF65-F5344CB8AC3E}">
        <p14:creationId xmlns:p14="http://schemas.microsoft.com/office/powerpoint/2010/main" val="96527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9144000" cy="1371599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6333067" cy="3786554"/>
          </a:xfrm>
        </p:spPr>
        <p:txBody>
          <a:bodyPr>
            <a:normAutofit fontScale="85000" lnSpcReduction="20000"/>
          </a:bodyPr>
          <a:lstStyle/>
          <a:p>
            <a:pPr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Program/Project Grants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Biannual reporting – One at the mid-year mark and one at the end of year. Each report should give unduplicated data, as the reports aggregate this information for a total number served.</a:t>
            </a:r>
            <a:endParaRPr lang="en-US" sz="1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Financial Review – Independent review of the organization finances as a whole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Monitoring – contact Tracey Mullery, </a:t>
            </a:r>
            <a:r>
              <a: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tmullery@acdsinc.org</a:t>
            </a:r>
            <a:r>
              <a: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to schedule a monitoring visit during program implementation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Pictures</a:t>
            </a:r>
            <a:r>
              <a:rPr lang="en-US" sz="210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br>
              <a:rPr lang="en-US" sz="210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1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Capital Grants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Capital Grants – site inspection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Final Report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Pictures!</a:t>
            </a:r>
          </a:p>
        </p:txBody>
      </p:sp>
    </p:spTree>
    <p:extLst>
      <p:ext uri="{BB962C8B-B14F-4D97-AF65-F5344CB8AC3E}">
        <p14:creationId xmlns:p14="http://schemas.microsoft.com/office/powerpoint/2010/main" val="2590734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545465" cy="1981200"/>
          </a:xfrm>
        </p:spPr>
        <p:txBody>
          <a:bodyPr>
            <a:normAutofit/>
          </a:bodyPr>
          <a:lstStyle/>
          <a:p>
            <a:r>
              <a:rPr lang="en-US" sz="8000" b="1">
                <a:ln w="0"/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93827-D98C-4E5E-AA36-5485B13EBD4C}"/>
              </a:ext>
            </a:extLst>
          </p:cNvPr>
          <p:cNvSpPr txBox="1"/>
          <p:nvPr/>
        </p:nvSpPr>
        <p:spPr>
          <a:xfrm>
            <a:off x="1447800" y="2551837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Tracey Mullery, Grant Manager</a:t>
            </a:r>
          </a:p>
          <a:p>
            <a:r>
              <a:rPr lang="en-US">
                <a:hlinkClick r:id="rId2"/>
              </a:rPr>
              <a:t>tmullery@acdsinc.org</a:t>
            </a:r>
            <a:endParaRPr lang="en-US"/>
          </a:p>
          <a:p>
            <a:r>
              <a:rPr lang="en-US"/>
              <a:t>(410) 222-3961</a:t>
            </a:r>
          </a:p>
          <a:p>
            <a:endParaRPr lang="en-US"/>
          </a:p>
          <a:p>
            <a:r>
              <a:rPr lang="en-US"/>
              <a:t>Elisha Harig-Blaine, Assistant Planning Director</a:t>
            </a:r>
          </a:p>
          <a:p>
            <a:r>
              <a:rPr lang="en-US">
                <a:hlinkClick r:id="rId3"/>
              </a:rPr>
              <a:t>eharig-blaine@acdsinc.org</a:t>
            </a:r>
            <a:endParaRPr lang="en-US"/>
          </a:p>
          <a:p>
            <a:r>
              <a:rPr lang="en-US"/>
              <a:t>(410) 222-3236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4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04667" cy="4419600"/>
          </a:xfrm>
        </p:spPr>
        <p:txBody>
          <a:bodyPr/>
          <a:lstStyle/>
          <a:p>
            <a:pPr marL="514350" indent="-514350">
              <a:buSzPct val="110000"/>
              <a:buFont typeface="+mj-lt"/>
              <a:buAutoNum type="romanUcPeriod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Welcome and Introductions</a:t>
            </a:r>
          </a:p>
          <a:p>
            <a:pPr marL="0" indent="0">
              <a:buSzPct val="110000"/>
              <a:buNone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2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 LRCIF Grant Eligibility and Strategic Priorities</a:t>
            </a:r>
          </a:p>
          <a:p>
            <a:pPr marL="0" indent="0">
              <a:buSzPct val="110000"/>
              <a:buNone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3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 Application Process</a:t>
            </a:r>
          </a:p>
          <a:p>
            <a:pPr marL="0" indent="0">
              <a:buSzPct val="110000"/>
              <a:buNone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4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 Grant Requirements- </a:t>
            </a:r>
            <a:r>
              <a:rPr lang="en-US" i="1" u="sng">
                <a:latin typeface="Cambria" panose="02040503050406030204" pitchFamily="18" charset="0"/>
                <a:ea typeface="Cambria" panose="02040503050406030204" pitchFamily="18" charset="0"/>
              </a:rPr>
              <a:t>once funds have been awarded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572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83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219200"/>
          </a:xfrm>
        </p:spPr>
        <p:txBody>
          <a:bodyPr>
            <a:normAutofit/>
          </a:bodyPr>
          <a:lstStyle/>
          <a:p>
            <a:pPr algn="ctr"/>
            <a:r>
              <a:rPr lang="en-US" sz="3300">
                <a:latin typeface="Cambria" panose="02040503050406030204" pitchFamily="18" charset="0"/>
                <a:ea typeface="Cambria" panose="02040503050406030204" pitchFamily="18" charset="0"/>
              </a:rPr>
              <a:t>Arundel Community Development Services,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5" y="1447800"/>
            <a:ext cx="6293520" cy="3581400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Nonprofit housing &amp; community development agency established in 1993</a:t>
            </a:r>
          </a:p>
          <a:p>
            <a:pPr marL="0" indent="0">
              <a:buNone/>
            </a:pPr>
            <a:endParaRPr lang="en-US" sz="1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Housing rehabilitation, affordable rental development, housing counseling, financial empowerment, accessibility modifications, public facilities, and energy &amp; weatherization improvements</a:t>
            </a:r>
          </a:p>
          <a:p>
            <a:pPr marL="0" indent="0">
              <a:buNone/>
            </a:pPr>
            <a:endParaRPr lang="en-US" sz="1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Experienced grant administrator &amp; manager of capital projects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1460" y="1435951"/>
            <a:ext cx="2117189" cy="1868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886200"/>
            <a:ext cx="1868909" cy="27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/>
            <a:b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LRCIF Community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524000"/>
            <a:ext cx="6096000" cy="3962400"/>
          </a:xfrm>
        </p:spPr>
        <p:txBody>
          <a:bodyPr>
            <a:normAutofit lnSpcReduction="10000"/>
          </a:bodyPr>
          <a:lstStyle/>
          <a:p>
            <a:pPr>
              <a:buSzPct val="100000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Laurel Race Course Impact Fund (LRCIF) Grants are funded through fees and taxes generated from the operation of the Laurel Race Course.    </a:t>
            </a:r>
          </a:p>
          <a:p>
            <a:pPr>
              <a:buSzPct val="100000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The amount available varies each year depending on revenues. Last year, the LRCIF awarded $455,000 in Grants.  </a:t>
            </a:r>
          </a:p>
          <a:p>
            <a:pPr>
              <a:buSzPct val="100000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Awards are typically for between $10,000 and $50,000, and requests should be for a minimum of $10,000</a:t>
            </a:r>
          </a:p>
        </p:txBody>
      </p:sp>
    </p:spTree>
    <p:extLst>
      <p:ext uri="{BB962C8B-B14F-4D97-AF65-F5344CB8AC3E}">
        <p14:creationId xmlns:p14="http://schemas.microsoft.com/office/powerpoint/2010/main" val="220641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990600"/>
          </a:xfrm>
        </p:spPr>
        <p:txBody>
          <a:bodyPr/>
          <a:lstStyle/>
          <a:p>
            <a:pPr algn="ctr"/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Eligible Grant Applicants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5" y="1524000"/>
            <a:ext cx="6671735" cy="44958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200" b="1">
                <a:latin typeface="Cambria" panose="02040503050406030204" pitchFamily="18" charset="0"/>
                <a:ea typeface="Cambria" panose="02040503050406030204" pitchFamily="18" charset="0"/>
              </a:rPr>
              <a:t>Applicant organization must have must have 501(c)(3) or 501(c)(4) status 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(Nonprofit)</a:t>
            </a:r>
          </a:p>
          <a:p>
            <a:pPr marL="0" indent="0" algn="ctr">
              <a:buNone/>
            </a:pPr>
            <a:r>
              <a:rPr lang="en-US" sz="2200" u="sng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  <a:p>
            <a:pPr>
              <a:buSzPct val="100000"/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Located in Anne Arundel County within 3 miles of the Laurel Race Course.  </a:t>
            </a:r>
          </a:p>
          <a:p>
            <a:pPr marL="0" indent="0">
              <a:buSzPct val="100000"/>
              <a:buNone/>
            </a:pPr>
            <a:endParaRPr lang="en-US" sz="2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SzPct val="100000"/>
              <a:buNone/>
            </a:pPr>
            <a:r>
              <a:rPr lang="en-US" sz="2200" i="1">
                <a:latin typeface="Cambria" panose="02040503050406030204" pitchFamily="18" charset="0"/>
                <a:ea typeface="Cambria" panose="02040503050406030204" pitchFamily="18" charset="0"/>
              </a:rPr>
              <a:t>Applications from organizations outside the three-mile radius will be considered if they demonstrate significant impacts for those who live and work within the three-mile area.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1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with a red line&#10;&#10;Description automatically generated">
            <a:extLst>
              <a:ext uri="{FF2B5EF4-FFF2-40B4-BE49-F238E27FC236}">
                <a16:creationId xmlns:a16="http://schemas.microsoft.com/office/drawing/2014/main" id="{8E32DFD8-2223-EB83-7B2D-72DDE882D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939"/>
            <a:ext cx="9144001" cy="835461"/>
          </a:xfrm>
        </p:spPr>
        <p:txBody>
          <a:bodyPr/>
          <a:lstStyle/>
          <a:p>
            <a:pPr algn="ctr"/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Eligible Activities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5350"/>
          <a:stretch/>
        </p:blipFill>
        <p:spPr>
          <a:xfrm>
            <a:off x="685800" y="4114800"/>
            <a:ext cx="3962400" cy="206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4100" y="1148477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Grant funding can be used to purchase equipment, related supplies, or to make small capital improvements such as renovation, remodeling, or restoration/beautification of buildings or public community spaces for organizations located within the three-mile radius in Anne Arundel County. </a:t>
            </a:r>
          </a:p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Funding can be used to expand existing services or pilot test new programs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b="5317"/>
          <a:stretch/>
        </p:blipFill>
        <p:spPr bwMode="auto">
          <a:xfrm rot="825009">
            <a:off x="4820980" y="3787270"/>
            <a:ext cx="3686464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18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Review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Funding decisions are made based on, but not limited to, the following criteria: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Program/project is responsive to specific problems or needs of communities in Anne Arundel County within three miles of the Laurel Race Course. Organizations that provide services beyond the three-mile radius MUST demonstrate how funds will be used in the target communities.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Demonstrated need for the program/project.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Organizational capacity and previous grant management experience.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Community support for the project.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Completeness and clarity of grant application form.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3800">
                <a:latin typeface="Cambria" panose="02040503050406030204" pitchFamily="18" charset="0"/>
                <a:ea typeface="Cambria" panose="02040503050406030204" pitchFamily="18" charset="0"/>
              </a:rPr>
              <a:t>LRCIF Grant Timeline –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7737"/>
            <a:ext cx="8542867" cy="50078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b="1" i="1">
                <a:latin typeface="Cambria" panose="02040503050406030204" pitchFamily="18" charset="0"/>
                <a:ea typeface="Cambria" panose="02040503050406030204" pitchFamily="18" charset="0"/>
              </a:rPr>
              <a:t>Wednesday, December 17, 2025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Grant Applications due to ACDS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b="1" i="1">
                <a:latin typeface="Cambria" panose="02040503050406030204" pitchFamily="18" charset="0"/>
                <a:ea typeface="Cambria" panose="02040503050406030204" pitchFamily="18" charset="0"/>
              </a:rPr>
              <a:t>February 2025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Advisory Committee reviews applications and invites selected Grant applicants to make a presentation at the March Committee meetings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(Wednesday, March 4 &amp; Wednesday, March 11 @ 6:30 pm, virtual)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b="1" i="1">
                <a:latin typeface="Cambria" panose="02040503050406030204" pitchFamily="18" charset="0"/>
                <a:ea typeface="Cambria" panose="02040503050406030204" pitchFamily="18" charset="0"/>
              </a:rPr>
              <a:t>March 2025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Selected applicants will present at March Meetings. LRCIF Advisory Committee makes final Grant Award Recommendations to County Executive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129023"/>
            <a:ext cx="9144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>
                <a:latin typeface="Cambria" panose="02040503050406030204" pitchFamily="18" charset="0"/>
                <a:ea typeface="Cambria" panose="02040503050406030204" pitchFamily="18" charset="0"/>
              </a:rPr>
              <a:t>FY 2027 LRCIF Grant Application 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is available now on our Neighborly Portal </a:t>
            </a:r>
            <a:endParaRPr lang="en-US" sz="200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130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14BCDFC25CF4BB7E8ED33C9FEC93A" ma:contentTypeVersion="15" ma:contentTypeDescription="Create a new document." ma:contentTypeScope="" ma:versionID="d1f06bda726d16b9a5c60339b2d3ebda">
  <xsd:schema xmlns:xsd="http://www.w3.org/2001/XMLSchema" xmlns:xs="http://www.w3.org/2001/XMLSchema" xmlns:p="http://schemas.microsoft.com/office/2006/metadata/properties" xmlns:ns2="01abe606-f5fb-48e7-bac7-a003fe142289" xmlns:ns3="0cebb2cf-82f3-4064-ad77-d3ddd131cef6" targetNamespace="http://schemas.microsoft.com/office/2006/metadata/properties" ma:root="true" ma:fieldsID="d540df7a8cd41f914a28f123e8aed9ed" ns2:_="" ns3:_="">
    <xsd:import namespace="01abe606-f5fb-48e7-bac7-a003fe142289"/>
    <xsd:import namespace="0cebb2cf-82f3-4064-ad77-d3ddd131c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be606-f5fb-48e7-bac7-a003fe142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2ebc7ac-6038-4495-bbc2-1653dc8a08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bb2cf-82f3-4064-ad77-d3ddd131cef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28b091e-27f8-4ecb-9881-ba1e5f0ce8b2}" ma:internalName="TaxCatchAll" ma:showField="CatchAllData" ma:web="0cebb2cf-82f3-4064-ad77-d3ddd131c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ebb2cf-82f3-4064-ad77-d3ddd131cef6" xsi:nil="true"/>
    <lcf76f155ced4ddcb4097134ff3c332f xmlns="01abe606-f5fb-48e7-bac7-a003fe14228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38CBB4-D183-42C1-8E64-C45F13A60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790DA-1D71-4AFF-AEB4-808B5DDEDBB0}"/>
</file>

<file path=customXml/itemProps3.xml><?xml version="1.0" encoding="utf-8"?>
<ds:datastoreItem xmlns:ds="http://schemas.openxmlformats.org/officeDocument/2006/customXml" ds:itemID="{591DDE61-7763-4E0A-AA59-49F51CD21403}">
  <ds:schemaRefs>
    <ds:schemaRef ds:uri="01abe606-f5fb-48e7-bac7-a003fe142289"/>
    <ds:schemaRef ds:uri="0cebb2cf-82f3-4064-ad77-d3ddd131cef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On-screen Show (4:3)</PresentationFormat>
  <Slides>18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PowerPoint Presentation</vt:lpstr>
      <vt:lpstr>PowerPoint Presentation</vt:lpstr>
      <vt:lpstr>Arundel Community Development Services, Inc. </vt:lpstr>
      <vt:lpstr> LRCIF Community Grants</vt:lpstr>
      <vt:lpstr>Eligible Grant Applicants</vt:lpstr>
      <vt:lpstr>PowerPoint Presentation</vt:lpstr>
      <vt:lpstr>Eligible Activities</vt:lpstr>
      <vt:lpstr>Application Review Criteria</vt:lpstr>
      <vt:lpstr>LRCIF Grant Timeline – Part 1</vt:lpstr>
      <vt:lpstr>LRCIF Grant Timeline- Part 2</vt:lpstr>
      <vt:lpstr>Application Process</vt:lpstr>
      <vt:lpstr>GRANT  REQUIREMENTS</vt:lpstr>
      <vt:lpstr>Going Under Agreement</vt:lpstr>
      <vt:lpstr>Insurance Requirements </vt:lpstr>
      <vt:lpstr>Capital Project Additional Insured </vt:lpstr>
      <vt:lpstr>Invoicing </vt:lpstr>
      <vt:lpstr>Reporting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Brush</dc:creator>
  <cp:revision>1</cp:revision>
  <cp:lastPrinted>2018-09-17T12:48:57Z</cp:lastPrinted>
  <dcterms:created xsi:type="dcterms:W3CDTF">2013-09-23T14:54:58Z</dcterms:created>
  <dcterms:modified xsi:type="dcterms:W3CDTF">2025-11-07T13:42:32Z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0x01010042F14BCDFC25CF4BB7E8ED33C9FEC93A</vt:lpwstr>
  </property>
  <property fmtid="{D5CDD505-2E9C-101B-9397-08002B2CF9AE}" pid="3" name="Order">
    <vt:r8>12402000</vt:r8>
  </property>
  <property fmtid="{D5CDD505-2E9C-101B-9397-08002B2CF9AE}" pid="4" name="MediaServiceImageTags">
    <vt:lpwstr/>
  </property>
  <property fmtid="{D5CDD505-2E9C-101B-9397-08002B2CF9AE}" pid="5" name="MSIP_Label_34fdadb2-fdc0-421d-88ff-a3971130ad69_Enabled">
    <vt:lpwstr>true</vt:lpwstr>
  </property>
  <property fmtid="{D5CDD505-2E9C-101B-9397-08002B2CF9AE}" pid="6" name="MSIP_Label_34fdadb2-fdc0-421d-88ff-a3971130ad69_SetDate">
    <vt:lpwstr>2024-09-25T17:49:01Z</vt:lpwstr>
  </property>
  <property fmtid="{D5CDD505-2E9C-101B-9397-08002B2CF9AE}" pid="7" name="MSIP_Label_34fdadb2-fdc0-421d-88ff-a3971130ad69_Method">
    <vt:lpwstr>Standard</vt:lpwstr>
  </property>
  <property fmtid="{D5CDD505-2E9C-101B-9397-08002B2CF9AE}" pid="8" name="MSIP_Label_34fdadb2-fdc0-421d-88ff-a3971130ad69_Name">
    <vt:lpwstr>General</vt:lpwstr>
  </property>
  <property fmtid="{D5CDD505-2E9C-101B-9397-08002B2CF9AE}" pid="9" name="MSIP_Label_34fdadb2-fdc0-421d-88ff-a3971130ad69_SiteId">
    <vt:lpwstr>9922c7a1-5814-419d-8790-8e95e2c92b74</vt:lpwstr>
  </property>
  <property fmtid="{D5CDD505-2E9C-101B-9397-08002B2CF9AE}" pid="10" name="MSIP_Label_34fdadb2-fdc0-421d-88ff-a3971130ad69_ActionId">
    <vt:lpwstr>28e1474d-4c0b-44e8-93b2-0ac269a65ab8</vt:lpwstr>
  </property>
  <property fmtid="{D5CDD505-2E9C-101B-9397-08002B2CF9AE}" pid="11" name="MSIP_Label_34fdadb2-fdc0-421d-88ff-a3971130ad69_ContentBits">
    <vt:lpwstr>0</vt:lpwstr>
  </property>
</Properties>
</file>