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6" r:id="rId4"/>
  </p:sldMasterIdLst>
  <p:notesMasterIdLst>
    <p:notesMasterId r:id="rId22"/>
  </p:notesMasterIdLst>
  <p:handoutMasterIdLst>
    <p:handoutMasterId r:id="rId23"/>
  </p:handoutMasterIdLst>
  <p:sldIdLst>
    <p:sldId id="262" r:id="rId5"/>
    <p:sldId id="272" r:id="rId6"/>
    <p:sldId id="273" r:id="rId7"/>
    <p:sldId id="285" r:id="rId8"/>
    <p:sldId id="274" r:id="rId9"/>
    <p:sldId id="283" r:id="rId10"/>
    <p:sldId id="275" r:id="rId11"/>
    <p:sldId id="286" r:id="rId12"/>
    <p:sldId id="276" r:id="rId13"/>
    <p:sldId id="277" r:id="rId14"/>
    <p:sldId id="288" r:id="rId15"/>
    <p:sldId id="297" r:id="rId16"/>
    <p:sldId id="289" r:id="rId17"/>
    <p:sldId id="290" r:id="rId18"/>
    <p:sldId id="298" r:id="rId19"/>
    <p:sldId id="295" r:id="rId20"/>
    <p:sldId id="296" r:id="rId21"/>
  </p:sldIdLst>
  <p:sldSz cx="9144000" cy="6858000" type="screen4x3"/>
  <p:notesSz cx="6950075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79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acey Mullery" userId="7fd8b995-9fc3-4163-bf6e-dfb831c5813b" providerId="ADAL" clId="{BAD66729-32C7-45A2-B53E-831105294271}"/>
    <pc:docChg chg="modSld sldOrd">
      <pc:chgData name="Tracey Mullery" userId="7fd8b995-9fc3-4163-bf6e-dfb831c5813b" providerId="ADAL" clId="{BAD66729-32C7-45A2-B53E-831105294271}" dt="2025-10-15T15:08:31.219" v="43"/>
      <pc:docMkLst>
        <pc:docMk/>
      </pc:docMkLst>
      <pc:sldChg chg="modSp mod">
        <pc:chgData name="Tracey Mullery" userId="7fd8b995-9fc3-4163-bf6e-dfb831c5813b" providerId="ADAL" clId="{BAD66729-32C7-45A2-B53E-831105294271}" dt="2025-10-01T19:49:20.788" v="19" actId="20577"/>
        <pc:sldMkLst>
          <pc:docMk/>
          <pc:sldMk cId="3006635974" sldId="262"/>
        </pc:sldMkLst>
        <pc:spChg chg="mod">
          <ac:chgData name="Tracey Mullery" userId="7fd8b995-9fc3-4163-bf6e-dfb831c5813b" providerId="ADAL" clId="{BAD66729-32C7-45A2-B53E-831105294271}" dt="2025-10-01T19:49:20.788" v="19" actId="20577"/>
          <ac:spMkLst>
            <pc:docMk/>
            <pc:sldMk cId="3006635974" sldId="262"/>
            <ac:spMk id="3" creationId="{00000000-0000-0000-0000-000000000000}"/>
          </ac:spMkLst>
        </pc:spChg>
      </pc:sldChg>
      <pc:sldChg chg="ord">
        <pc:chgData name="Tracey Mullery" userId="7fd8b995-9fc3-4163-bf6e-dfb831c5813b" providerId="ADAL" clId="{BAD66729-32C7-45A2-B53E-831105294271}" dt="2025-10-15T15:08:31.219" v="43"/>
        <pc:sldMkLst>
          <pc:docMk/>
          <pc:sldMk cId="12917583" sldId="273"/>
        </pc:sldMkLst>
      </pc:sldChg>
      <pc:sldChg chg="modSp mod">
        <pc:chgData name="Tracey Mullery" userId="7fd8b995-9fc3-4163-bf6e-dfb831c5813b" providerId="ADAL" clId="{BAD66729-32C7-45A2-B53E-831105294271}" dt="2025-10-01T19:51:07.958" v="41" actId="20577"/>
        <pc:sldMkLst>
          <pc:docMk/>
          <pc:sldMk cId="1266329630" sldId="276"/>
        </pc:sldMkLst>
        <pc:spChg chg="mod">
          <ac:chgData name="Tracey Mullery" userId="7fd8b995-9fc3-4163-bf6e-dfb831c5813b" providerId="ADAL" clId="{BAD66729-32C7-45A2-B53E-831105294271}" dt="2025-10-01T19:51:07.958" v="41" actId="20577"/>
          <ac:spMkLst>
            <pc:docMk/>
            <pc:sldMk cId="1266329630" sldId="276"/>
            <ac:spMk id="3" creationId="{00000000-0000-0000-0000-000000000000}"/>
          </ac:spMkLst>
        </pc:spChg>
        <pc:spChg chg="mod">
          <ac:chgData name="Tracey Mullery" userId="7fd8b995-9fc3-4163-bf6e-dfb831c5813b" providerId="ADAL" clId="{BAD66729-32C7-45A2-B53E-831105294271}" dt="2025-10-01T19:50:29.319" v="21" actId="20577"/>
          <ac:spMkLst>
            <pc:docMk/>
            <pc:sldMk cId="1266329630" sldId="276"/>
            <ac:spMk id="4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11699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1"/>
            <a:ext cx="3011699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CA49EB-0DFB-41AF-9CF9-C44773B4B3C1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11699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9"/>
            <a:ext cx="3011699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A849AE-9926-4CD2-96D0-B6DC5C8DA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0299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11699" cy="4621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2"/>
            <a:ext cx="3011699" cy="4621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E2745D-67CD-4904-855F-360247C9E54D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693738"/>
            <a:ext cx="4616450" cy="34623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769"/>
            <a:ext cx="5560060" cy="415591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381"/>
            <a:ext cx="3011699" cy="4621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381"/>
            <a:ext cx="3011699" cy="4621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D0BC7C-3B2E-4749-A108-82B061CCAA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865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0BC7C-3B2E-4749-A108-82B061CCAA5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723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0BC7C-3B2E-4749-A108-82B061CCAA5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2612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D0BC7C-3B2E-4749-A108-82B061CCAA5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928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659F4-AC80-4678-9F9C-BADDE1204275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4F351-5F4F-4BEC-B69E-1526A76A5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67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659F4-AC80-4678-9F9C-BADDE1204275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4F351-5F4F-4BEC-B69E-1526A76A5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242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659F4-AC80-4678-9F9C-BADDE1204275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4F351-5F4F-4BEC-B69E-1526A76A5655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038025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659F4-AC80-4678-9F9C-BADDE1204275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4F351-5F4F-4BEC-B69E-1526A76A5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9889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659F4-AC80-4678-9F9C-BADDE1204275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4F351-5F4F-4BEC-B69E-1526A76A5655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735554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659F4-AC80-4678-9F9C-BADDE1204275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4F351-5F4F-4BEC-B69E-1526A76A5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7386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659F4-AC80-4678-9F9C-BADDE1204275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4F351-5F4F-4BEC-B69E-1526A76A5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0996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659F4-AC80-4678-9F9C-BADDE1204275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4F351-5F4F-4BEC-B69E-1526A76A5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216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659F4-AC80-4678-9F9C-BADDE1204275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4F351-5F4F-4BEC-B69E-1526A76A5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833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659F4-AC80-4678-9F9C-BADDE1204275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4F351-5F4F-4BEC-B69E-1526A76A5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407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659F4-AC80-4678-9F9C-BADDE1204275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4F351-5F4F-4BEC-B69E-1526A76A5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727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659F4-AC80-4678-9F9C-BADDE1204275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4F351-5F4F-4BEC-B69E-1526A76A5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840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659F4-AC80-4678-9F9C-BADDE1204275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4F351-5F4F-4BEC-B69E-1526A76A5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722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659F4-AC80-4678-9F9C-BADDE1204275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4F351-5F4F-4BEC-B69E-1526A76A5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739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659F4-AC80-4678-9F9C-BADDE1204275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4F351-5F4F-4BEC-B69E-1526A76A5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870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659F4-AC80-4678-9F9C-BADDE1204275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4F351-5F4F-4BEC-B69E-1526A76A5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964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3659F4-AC80-4678-9F9C-BADDE1204275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C74F351-5F4F-4BEC-B69E-1526A76A5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678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888" r:id="rId2"/>
    <p:sldLayoutId id="2147483889" r:id="rId3"/>
    <p:sldLayoutId id="2147483890" r:id="rId4"/>
    <p:sldLayoutId id="2147483891" r:id="rId5"/>
    <p:sldLayoutId id="2147483892" r:id="rId6"/>
    <p:sldLayoutId id="2147483893" r:id="rId7"/>
    <p:sldLayoutId id="2147483894" r:id="rId8"/>
    <p:sldLayoutId id="2147483895" r:id="rId9"/>
    <p:sldLayoutId id="2147483896" r:id="rId10"/>
    <p:sldLayoutId id="2147483897" r:id="rId11"/>
    <p:sldLayoutId id="2147483898" r:id="rId12"/>
    <p:sldLayoutId id="2147483899" r:id="rId13"/>
    <p:sldLayoutId id="2147483900" r:id="rId14"/>
    <p:sldLayoutId id="2147483901" r:id="rId15"/>
    <p:sldLayoutId id="214748390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portal.neighborlysoftware.com/acds/participant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cs.google.com/document/d/19wBnBYvIrWR2HnI2wO1_uJYFIBntFTSc/edit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mailto:tmullery@acdsinc.org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eharig-blaine@acdsinc.org" TargetMode="External"/><Relationship Id="rId2" Type="http://schemas.openxmlformats.org/officeDocument/2006/relationships/hyperlink" Target="mailto:tmullery@acdsinc.org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srice@acdsinc.or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LC&amp;H LDC Logo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1314" y="659281"/>
            <a:ext cx="4621371" cy="2007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3276600"/>
            <a:ext cx="9143999" cy="2590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000" b="1" dirty="0"/>
              <a:t>FY 2027 Community Grants Training</a:t>
            </a:r>
          </a:p>
          <a:p>
            <a:pPr marL="0" indent="0" algn="ctr">
              <a:buNone/>
            </a:pPr>
            <a:r>
              <a:rPr lang="en-US" sz="2200" b="1" dirty="0"/>
              <a:t>Friday, October 17, 2025</a:t>
            </a:r>
          </a:p>
        </p:txBody>
      </p:sp>
    </p:spTree>
    <p:extLst>
      <p:ext uri="{BB962C8B-B14F-4D97-AF65-F5344CB8AC3E}">
        <p14:creationId xmlns:p14="http://schemas.microsoft.com/office/powerpoint/2010/main" val="30066359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048" y="9144"/>
            <a:ext cx="9147048" cy="1142999"/>
          </a:xfrm>
        </p:spPr>
        <p:txBody>
          <a:bodyPr/>
          <a:lstStyle/>
          <a:p>
            <a:r>
              <a:rPr lang="en-US">
                <a:latin typeface="Cambria" panose="02040503050406030204" pitchFamily="18" charset="0"/>
                <a:ea typeface="Cambria" panose="02040503050406030204" pitchFamily="18" charset="0"/>
              </a:rPr>
              <a:t>Application Process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1066800"/>
            <a:ext cx="91440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859" y="2084988"/>
            <a:ext cx="7927233" cy="445906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1876" y="1295400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This year, all applications will be submitted through ACDS’s Neighborly Portal. </a:t>
            </a:r>
            <a:r>
              <a:rPr lang="en-US">
                <a:hlinkClick r:id="rId3"/>
              </a:rPr>
              <a:t>https://portal.neighborlysoftware.com/acds/participant</a:t>
            </a: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185513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78280"/>
            <a:ext cx="9144000" cy="1981200"/>
          </a:xfrm>
        </p:spPr>
        <p:txBody>
          <a:bodyPr>
            <a:normAutofit/>
          </a:bodyPr>
          <a:lstStyle/>
          <a:p>
            <a:r>
              <a:rPr lang="en-US" sz="5000" b="1"/>
              <a:t>GRANT </a:t>
            </a:r>
            <a:br>
              <a:rPr lang="en-US" sz="5000" b="1"/>
            </a:br>
            <a:r>
              <a:rPr lang="en-US" sz="5000" b="1"/>
              <a:t>REQUIREMENTS</a:t>
            </a:r>
          </a:p>
        </p:txBody>
      </p:sp>
    </p:spTree>
    <p:extLst>
      <p:ext uri="{BB962C8B-B14F-4D97-AF65-F5344CB8AC3E}">
        <p14:creationId xmlns:p14="http://schemas.microsoft.com/office/powerpoint/2010/main" val="30144577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B5C4E-ED6A-4AA7-A5A4-4B796447A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0800"/>
          </a:xfrm>
        </p:spPr>
        <p:txBody>
          <a:bodyPr/>
          <a:lstStyle/>
          <a:p>
            <a:r>
              <a:rPr lang="en-US"/>
              <a:t>Going Under Agreement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52B0D7-DB18-47D9-A60A-18CD8DE359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320800"/>
            <a:ext cx="6629400" cy="4622800"/>
          </a:xfrm>
        </p:spPr>
        <p:txBody>
          <a:bodyPr>
            <a:normAutofit lnSpcReduction="10000"/>
          </a:bodyPr>
          <a:lstStyle/>
          <a:p>
            <a:r>
              <a:rPr lang="en-US" sz="2400"/>
              <a:t>Required documents</a:t>
            </a:r>
          </a:p>
          <a:p>
            <a:pPr lvl="1"/>
            <a:r>
              <a:rPr lang="en-US" sz="2000"/>
              <a:t>Current Insurance certificate</a:t>
            </a:r>
          </a:p>
          <a:p>
            <a:pPr lvl="2"/>
            <a:r>
              <a:rPr lang="en-US" sz="1800"/>
              <a:t>Comprehensive General Liability: $2 million general aggregate, $1 million per occurrence</a:t>
            </a:r>
          </a:p>
          <a:p>
            <a:pPr lvl="2"/>
            <a:r>
              <a:rPr lang="en-US" sz="1800"/>
              <a:t>Auto - $1 million combined single limit</a:t>
            </a:r>
          </a:p>
          <a:p>
            <a:pPr lvl="2"/>
            <a:r>
              <a:rPr lang="en-US" sz="1800"/>
              <a:t>Workers’ Comp</a:t>
            </a:r>
          </a:p>
          <a:p>
            <a:pPr lvl="2"/>
            <a:r>
              <a:rPr lang="en-US" sz="1800" i="1"/>
              <a:t>Note: You may request a waiver for Auto, Workers’ Comp, as applicable</a:t>
            </a:r>
          </a:p>
          <a:p>
            <a:pPr lvl="1"/>
            <a:r>
              <a:rPr lang="en-US" sz="2000"/>
              <a:t>Updated budget</a:t>
            </a:r>
          </a:p>
          <a:p>
            <a:pPr lvl="1"/>
            <a:r>
              <a:rPr lang="en-US" sz="2000"/>
              <a:t>Direct deposit forms</a:t>
            </a:r>
          </a:p>
          <a:p>
            <a:pPr lvl="1"/>
            <a:r>
              <a:rPr lang="en-US" sz="2000"/>
              <a:t>Authorized signatory confirmation</a:t>
            </a:r>
          </a:p>
          <a:p>
            <a:pPr lvl="1"/>
            <a:r>
              <a:rPr lang="en-US" sz="2000"/>
              <a:t>Signed, executed agreement</a:t>
            </a:r>
          </a:p>
        </p:txBody>
      </p:sp>
    </p:spTree>
    <p:extLst>
      <p:ext uri="{BB962C8B-B14F-4D97-AF65-F5344CB8AC3E}">
        <p14:creationId xmlns:p14="http://schemas.microsoft.com/office/powerpoint/2010/main" val="27243883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301182"/>
            <a:ext cx="5181600" cy="64953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23999"/>
          </a:xfrm>
        </p:spPr>
        <p:txBody>
          <a:bodyPr/>
          <a:lstStyle/>
          <a:p>
            <a:r>
              <a:rPr lang="en-US">
                <a:latin typeface="Cambria" panose="02040503050406030204" pitchFamily="18" charset="0"/>
                <a:ea typeface="Cambria" panose="02040503050406030204" pitchFamily="18" charset="0"/>
                <a:hlinkClick r:id="rId4"/>
              </a:rPr>
              <a:t>Insurance Requirements</a:t>
            </a:r>
            <a:r>
              <a:rPr lang="en-US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2444167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0"/>
            <a:ext cx="5181600" cy="67745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9503"/>
            <a:ext cx="6347713" cy="1320800"/>
          </a:xfrm>
        </p:spPr>
        <p:txBody>
          <a:bodyPr>
            <a:normAutofit fontScale="90000"/>
          </a:bodyPr>
          <a:lstStyle/>
          <a:p>
            <a:r>
              <a:rPr lang="en-US">
                <a:latin typeface="Cambria" panose="02040503050406030204" pitchFamily="18" charset="0"/>
                <a:ea typeface="Cambria" panose="02040503050406030204" pitchFamily="18" charset="0"/>
              </a:rPr>
              <a:t>Capital Project Additional Insured</a:t>
            </a:r>
            <a:br>
              <a:rPr lang="en-US"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6222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47799"/>
          </a:xfrm>
        </p:spPr>
        <p:txBody>
          <a:bodyPr/>
          <a:lstStyle/>
          <a:p>
            <a:r>
              <a:rPr lang="en-US">
                <a:latin typeface="Cambria" panose="02040503050406030204" pitchFamily="18" charset="0"/>
                <a:ea typeface="Cambria" panose="02040503050406030204" pitchFamily="18" charset="0"/>
              </a:rPr>
              <a:t>Invoicing</a:t>
            </a:r>
            <a:r>
              <a:rPr lang="en-US"/>
              <a:t>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6705600" cy="4724400"/>
          </a:xfrm>
        </p:spPr>
        <p:txBody>
          <a:bodyPr>
            <a:normAutofit/>
          </a:bodyPr>
          <a:lstStyle/>
          <a:p>
            <a:pPr>
              <a:buSzPct val="100000"/>
            </a:pPr>
            <a:r>
              <a:rPr lang="en-US" b="1" i="1">
                <a:latin typeface="Cambria" panose="02040503050406030204" pitchFamily="18" charset="0"/>
                <a:ea typeface="Cambria" panose="02040503050406030204" pitchFamily="18" charset="0"/>
              </a:rPr>
              <a:t>IMPORTANT: Do Not Start Spending money until you are under contract and you have talked to your grant rep about how to invoice </a:t>
            </a:r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SzPct val="100000"/>
            </a:pPr>
            <a:r>
              <a:rPr lang="en-US">
                <a:latin typeface="Cambria" panose="02040503050406030204" pitchFamily="18" charset="0"/>
                <a:ea typeface="Cambria" panose="02040503050406030204" pitchFamily="18" charset="0"/>
              </a:rPr>
              <a:t>All invoicing will be completed in your Neighborly portal</a:t>
            </a:r>
            <a:endParaRPr lang="en-US" sz="100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SzPct val="100000"/>
            </a:pPr>
            <a:r>
              <a:rPr lang="en-US">
                <a:latin typeface="Cambria" panose="02040503050406030204" pitchFamily="18" charset="0"/>
                <a:ea typeface="Cambria" panose="02040503050406030204" pitchFamily="18" charset="0"/>
              </a:rPr>
              <a:t>Awards are paid out on a </a:t>
            </a:r>
            <a:r>
              <a:rPr lang="en-US" b="1" u="sng">
                <a:latin typeface="Cambria" panose="02040503050406030204" pitchFamily="18" charset="0"/>
                <a:ea typeface="Cambria" panose="02040503050406030204" pitchFamily="18" charset="0"/>
              </a:rPr>
              <a:t>reimbursement basis (except some Capital projects)</a:t>
            </a:r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SzPct val="100000"/>
            </a:pPr>
            <a:r>
              <a:rPr lang="en-US">
                <a:latin typeface="Cambria" panose="02040503050406030204" pitchFamily="18" charset="0"/>
                <a:ea typeface="Cambria" panose="02040503050406030204" pitchFamily="18" charset="0"/>
              </a:rPr>
              <a:t>ACDS strives to make payment within 30 days of receipt of a </a:t>
            </a:r>
            <a:r>
              <a:rPr lang="en-US" b="1" u="sng">
                <a:latin typeface="Cambria" panose="02040503050406030204" pitchFamily="18" charset="0"/>
                <a:ea typeface="Cambria" panose="02040503050406030204" pitchFamily="18" charset="0"/>
              </a:rPr>
              <a:t>complete</a:t>
            </a:r>
            <a:r>
              <a:rPr lang="en-US">
                <a:latin typeface="Cambria" panose="02040503050406030204" pitchFamily="18" charset="0"/>
                <a:ea typeface="Cambria" panose="02040503050406030204" pitchFamily="18" charset="0"/>
              </a:rPr>
              <a:t> invoice</a:t>
            </a:r>
          </a:p>
          <a:p>
            <a:pPr lvl="1">
              <a:buSzPct val="100000"/>
            </a:pPr>
            <a:r>
              <a:rPr lang="en-US">
                <a:latin typeface="Cambria" panose="02040503050406030204" pitchFamily="18" charset="0"/>
                <a:ea typeface="Cambria" panose="02040503050406030204" pitchFamily="18" charset="0"/>
              </a:rPr>
              <a:t>Signed Cover letter</a:t>
            </a:r>
          </a:p>
          <a:p>
            <a:pPr lvl="1">
              <a:buSzPct val="100000"/>
            </a:pPr>
            <a:r>
              <a:rPr lang="en-US">
                <a:latin typeface="Cambria" panose="02040503050406030204" pitchFamily="18" charset="0"/>
                <a:ea typeface="Cambria" panose="02040503050406030204" pitchFamily="18" charset="0"/>
              </a:rPr>
              <a:t>Summary of expenses</a:t>
            </a:r>
          </a:p>
          <a:p>
            <a:pPr lvl="1">
              <a:buSzPct val="100000"/>
            </a:pPr>
            <a:r>
              <a:rPr lang="en-US">
                <a:latin typeface="Cambria" panose="02040503050406030204" pitchFamily="18" charset="0"/>
                <a:ea typeface="Cambria" panose="02040503050406030204" pitchFamily="18" charset="0"/>
              </a:rPr>
              <a:t>Documentation of expenses (receipts, timesheets, payroll, etc.)</a:t>
            </a:r>
          </a:p>
        </p:txBody>
      </p:sp>
    </p:spTree>
    <p:extLst>
      <p:ext uri="{BB962C8B-B14F-4D97-AF65-F5344CB8AC3E}">
        <p14:creationId xmlns:p14="http://schemas.microsoft.com/office/powerpoint/2010/main" val="9652721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8288"/>
            <a:ext cx="9144000" cy="1371599"/>
          </a:xfrm>
        </p:spPr>
        <p:txBody>
          <a:bodyPr/>
          <a:lstStyle/>
          <a:p>
            <a:r>
              <a:rPr lang="en-US">
                <a:latin typeface="Cambria" panose="02040503050406030204" pitchFamily="18" charset="0"/>
                <a:ea typeface="Cambria" panose="02040503050406030204" pitchFamily="18" charset="0"/>
              </a:rPr>
              <a:t>Reporting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333646"/>
            <a:ext cx="6333067" cy="3786554"/>
          </a:xfrm>
        </p:spPr>
        <p:txBody>
          <a:bodyPr>
            <a:noAutofit/>
          </a:bodyPr>
          <a:lstStyle/>
          <a:p>
            <a:pPr>
              <a:buSzPct val="100000"/>
            </a:pPr>
            <a:r>
              <a:rPr lang="en-US" sz="1600">
                <a:latin typeface="Cambria" panose="02040503050406030204" pitchFamily="18" charset="0"/>
                <a:ea typeface="Cambria" panose="02040503050406030204" pitchFamily="18" charset="0"/>
              </a:rPr>
              <a:t>Operating Grants</a:t>
            </a:r>
          </a:p>
          <a:p>
            <a:pPr lvl="1">
              <a:buSzPct val="100000"/>
            </a:pPr>
            <a:r>
              <a:rPr lang="en-US">
                <a:latin typeface="Cambria" panose="02040503050406030204" pitchFamily="18" charset="0"/>
                <a:ea typeface="Cambria" panose="02040503050406030204" pitchFamily="18" charset="0"/>
              </a:rPr>
              <a:t>Biannual reporting – One at the mid-year mark and one at the end of year. Each report should give unduplicated data, as the reports aggregate this information for a total number served.</a:t>
            </a:r>
          </a:p>
          <a:p>
            <a:pPr lvl="1">
              <a:buSzPct val="100000"/>
            </a:pPr>
            <a:r>
              <a:rPr lang="en-US">
                <a:latin typeface="Cambria" panose="02040503050406030204" pitchFamily="18" charset="0"/>
                <a:ea typeface="Cambria" panose="02040503050406030204" pitchFamily="18" charset="0"/>
              </a:rPr>
              <a:t>Financial Review – Independent review of the organization finances as a whole</a:t>
            </a:r>
          </a:p>
          <a:p>
            <a:pPr lvl="1">
              <a:buSzPct val="100000"/>
            </a:pPr>
            <a:r>
              <a:rPr lang="en-US">
                <a:latin typeface="Cambria" panose="02040503050406030204" pitchFamily="18" charset="0"/>
                <a:ea typeface="Cambria" panose="02040503050406030204" pitchFamily="18" charset="0"/>
              </a:rPr>
              <a:t>Monitoring – contact Tracey Mullery, </a:t>
            </a:r>
            <a:r>
              <a:rPr lang="en-US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hlinkClick r:id="rId2"/>
              </a:rPr>
              <a:t>tmullery@acdsinc.org</a:t>
            </a:r>
            <a:r>
              <a:rPr lang="en-US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>
                <a:latin typeface="Cambria" panose="02040503050406030204" pitchFamily="18" charset="0"/>
                <a:ea typeface="Cambria" panose="02040503050406030204" pitchFamily="18" charset="0"/>
              </a:rPr>
              <a:t>to schedule a monitoring visit during program implementation</a:t>
            </a:r>
          </a:p>
          <a:p>
            <a:pPr lvl="1">
              <a:buSzPct val="100000"/>
            </a:pPr>
            <a:r>
              <a:rPr lang="en-US">
                <a:latin typeface="Cambria" panose="02040503050406030204" pitchFamily="18" charset="0"/>
                <a:ea typeface="Cambria" panose="02040503050406030204" pitchFamily="18" charset="0"/>
              </a:rPr>
              <a:t>Pictures!</a:t>
            </a:r>
          </a:p>
          <a:p>
            <a:pPr>
              <a:buSzPct val="100000"/>
            </a:pPr>
            <a:r>
              <a:rPr lang="en-US" sz="1600">
                <a:latin typeface="Cambria" panose="02040503050406030204" pitchFamily="18" charset="0"/>
                <a:ea typeface="Cambria" panose="02040503050406030204" pitchFamily="18" charset="0"/>
              </a:rPr>
              <a:t>Capital Grants</a:t>
            </a:r>
          </a:p>
          <a:p>
            <a:pPr lvl="1">
              <a:buSzPct val="100000"/>
            </a:pPr>
            <a:r>
              <a:rPr lang="en-US">
                <a:latin typeface="Cambria" panose="02040503050406030204" pitchFamily="18" charset="0"/>
                <a:ea typeface="Cambria" panose="02040503050406030204" pitchFamily="18" charset="0"/>
              </a:rPr>
              <a:t>Capital Grants – site inspection</a:t>
            </a:r>
          </a:p>
          <a:p>
            <a:pPr lvl="1">
              <a:buSzPct val="100000"/>
            </a:pPr>
            <a:r>
              <a:rPr lang="en-US">
                <a:latin typeface="Cambria" panose="02040503050406030204" pitchFamily="18" charset="0"/>
                <a:ea typeface="Cambria" panose="02040503050406030204" pitchFamily="18" charset="0"/>
              </a:rPr>
              <a:t>Final Report</a:t>
            </a:r>
          </a:p>
          <a:p>
            <a:pPr lvl="1">
              <a:buSzPct val="100000"/>
            </a:pPr>
            <a:r>
              <a:rPr lang="en-US">
                <a:latin typeface="Cambria" panose="02040503050406030204" pitchFamily="18" charset="0"/>
                <a:ea typeface="Cambria" panose="02040503050406030204" pitchFamily="18" charset="0"/>
              </a:rPr>
              <a:t>Pictures!</a:t>
            </a:r>
          </a:p>
        </p:txBody>
      </p:sp>
    </p:spTree>
    <p:extLst>
      <p:ext uri="{BB962C8B-B14F-4D97-AF65-F5344CB8AC3E}">
        <p14:creationId xmlns:p14="http://schemas.microsoft.com/office/powerpoint/2010/main" val="25907344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267" y="953729"/>
            <a:ext cx="8545465" cy="1981200"/>
          </a:xfrm>
        </p:spPr>
        <p:txBody>
          <a:bodyPr>
            <a:normAutofit/>
          </a:bodyPr>
          <a:lstStyle/>
          <a:p>
            <a:r>
              <a:rPr lang="en-US" sz="8000" b="1">
                <a:ln w="0"/>
              </a:rPr>
              <a:t>QUESTIONS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793827-D98C-4E5E-AA36-5485B13EBD4C}"/>
              </a:ext>
            </a:extLst>
          </p:cNvPr>
          <p:cNvSpPr txBox="1"/>
          <p:nvPr/>
        </p:nvSpPr>
        <p:spPr>
          <a:xfrm>
            <a:off x="457200" y="2667000"/>
            <a:ext cx="7010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Public Service </a:t>
            </a:r>
            <a:br>
              <a:rPr lang="en-US"/>
            </a:br>
            <a:r>
              <a:rPr lang="en-US"/>
              <a:t>Tracey Mullery, </a:t>
            </a:r>
            <a:r>
              <a:rPr lang="en-US">
                <a:hlinkClick r:id="rId2"/>
              </a:rPr>
              <a:t>tmullery@acdsinc.org</a:t>
            </a:r>
            <a:r>
              <a:rPr lang="en-US"/>
              <a:t> </a:t>
            </a:r>
          </a:p>
          <a:p>
            <a:r>
              <a:rPr lang="en-US"/>
              <a:t>Elisha Harig-Blaine, </a:t>
            </a:r>
            <a:r>
              <a:rPr lang="en-US">
                <a:hlinkClick r:id="rId3"/>
              </a:rPr>
              <a:t>eharig-blaine@acdsinc.org</a:t>
            </a:r>
            <a:endParaRPr lang="en-US"/>
          </a:p>
          <a:p>
            <a:pPr marL="342900" indent="-342900">
              <a:buAutoNum type="arabicPeriod"/>
            </a:pPr>
            <a:endParaRPr lang="en-US"/>
          </a:p>
          <a:p>
            <a:r>
              <a:rPr lang="en-US" b="1"/>
              <a:t>Capital Projects</a:t>
            </a:r>
            <a:br>
              <a:rPr lang="en-US"/>
            </a:br>
            <a:r>
              <a:rPr lang="en-US"/>
              <a:t>Shawn Rice, </a:t>
            </a:r>
            <a:r>
              <a:rPr lang="en-US">
                <a:hlinkClick r:id="rId4"/>
              </a:rPr>
              <a:t>srice@acdsinc.org</a:t>
            </a:r>
            <a:r>
              <a:rPr lang="en-US"/>
              <a:t> </a:t>
            </a:r>
          </a:p>
          <a:p>
            <a:pPr marL="342900" indent="-342900">
              <a:buAutoNum type="arabicPeriod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143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942" y="1219200"/>
            <a:ext cx="7704667" cy="4419600"/>
          </a:xfrm>
        </p:spPr>
        <p:txBody>
          <a:bodyPr>
            <a:normAutofit/>
          </a:bodyPr>
          <a:lstStyle/>
          <a:p>
            <a:pPr marL="514350" indent="-514350">
              <a:buSzPct val="110000"/>
              <a:buFont typeface="+mj-lt"/>
              <a:buAutoNum type="romanUcPeriod"/>
            </a:pPr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Welcome and Introductions</a:t>
            </a:r>
          </a:p>
          <a:p>
            <a:pPr marL="0" indent="0">
              <a:buSzPct val="110000"/>
              <a:buNone/>
            </a:pPr>
            <a:endParaRPr lang="en-US" sz="240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14350" indent="-514350">
              <a:buSzPct val="110000"/>
              <a:buFont typeface="+mj-lt"/>
              <a:buAutoNum type="romanUcPeriod" startAt="2"/>
            </a:pPr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err="1">
                <a:latin typeface="Cambria" panose="02040503050406030204" pitchFamily="18" charset="0"/>
                <a:ea typeface="Cambria" panose="02040503050406030204" pitchFamily="18" charset="0"/>
              </a:rPr>
              <a:t>LDC</a:t>
            </a:r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 Grant Eligibility and Strategic Priorities</a:t>
            </a:r>
          </a:p>
          <a:p>
            <a:pPr marL="0" indent="0">
              <a:buSzPct val="110000"/>
              <a:buNone/>
            </a:pPr>
            <a:endParaRPr lang="en-US" sz="240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14350" indent="-514350">
              <a:buSzPct val="110000"/>
              <a:buFont typeface="+mj-lt"/>
              <a:buAutoNum type="romanUcPeriod" startAt="3"/>
            </a:pPr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 Application Process</a:t>
            </a:r>
          </a:p>
          <a:p>
            <a:pPr marL="0" indent="0">
              <a:buSzPct val="110000"/>
              <a:buNone/>
            </a:pPr>
            <a:endParaRPr lang="en-US" sz="240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14350" indent="-514350">
              <a:buSzPct val="110000"/>
              <a:buFont typeface="+mj-lt"/>
              <a:buAutoNum type="romanUcPeriod" startAt="4"/>
            </a:pPr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 Grant Requirements - </a:t>
            </a:r>
            <a:r>
              <a:rPr lang="en-US" sz="2400" i="1" u="sng">
                <a:latin typeface="Cambria" panose="02040503050406030204" pitchFamily="18" charset="0"/>
                <a:ea typeface="Cambria" panose="02040503050406030204" pitchFamily="18" charset="0"/>
              </a:rPr>
              <a:t>once funds have been awarded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748" y="228600"/>
            <a:ext cx="9144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>
                <a:latin typeface="Cambria" panose="02040503050406030204" pitchFamily="18" charset="0"/>
                <a:ea typeface="Cambria" panose="02040503050406030204" pitchFamily="18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48313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9067800" cy="1219200"/>
          </a:xfrm>
        </p:spPr>
        <p:txBody>
          <a:bodyPr>
            <a:normAutofit/>
          </a:bodyPr>
          <a:lstStyle/>
          <a:p>
            <a:r>
              <a:rPr lang="en-US" sz="3300">
                <a:latin typeface="Cambria" panose="02040503050406030204" pitchFamily="18" charset="0"/>
                <a:ea typeface="Cambria" panose="02040503050406030204" pitchFamily="18" charset="0"/>
              </a:rPr>
              <a:t>Arundel Community Development Services, Inc.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515" y="1447800"/>
            <a:ext cx="6293520" cy="3581400"/>
          </a:xfrm>
        </p:spPr>
        <p:txBody>
          <a:bodyPr>
            <a:noAutofit/>
          </a:bodyPr>
          <a:lstStyle/>
          <a:p>
            <a:pPr>
              <a:buSzPct val="100000"/>
            </a:pPr>
            <a:r>
              <a:rPr lang="en-US" sz="2000">
                <a:latin typeface="Cambria" panose="02040503050406030204" pitchFamily="18" charset="0"/>
                <a:ea typeface="Cambria" panose="02040503050406030204" pitchFamily="18" charset="0"/>
              </a:rPr>
              <a:t>Nonprofit housing &amp; community development agency established in 1993</a:t>
            </a:r>
          </a:p>
          <a:p>
            <a:pPr marL="0" indent="0">
              <a:buNone/>
            </a:pPr>
            <a:endParaRPr lang="en-US" sz="100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SzPct val="100000"/>
            </a:pPr>
            <a:r>
              <a:rPr lang="en-US" sz="2000">
                <a:latin typeface="Cambria" panose="02040503050406030204" pitchFamily="18" charset="0"/>
                <a:ea typeface="Cambria" panose="02040503050406030204" pitchFamily="18" charset="0"/>
              </a:rPr>
              <a:t>Housing rehabilitation, affordable rental development, housing counseling, financial empowerment, accessibility modifications, public facilities, and energy &amp; weatherization improvements</a:t>
            </a:r>
          </a:p>
          <a:p>
            <a:pPr marL="0" indent="0">
              <a:buNone/>
            </a:pPr>
            <a:endParaRPr lang="en-US" sz="100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SzPct val="100000"/>
            </a:pPr>
            <a:r>
              <a:rPr lang="en-US" sz="2000">
                <a:latin typeface="Cambria" panose="02040503050406030204" pitchFamily="18" charset="0"/>
                <a:ea typeface="Cambria" panose="02040503050406030204" pitchFamily="18" charset="0"/>
              </a:rPr>
              <a:t>Experienced grant administrator &amp; manager of capital projects</a:t>
            </a:r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581460" y="1435951"/>
            <a:ext cx="2117189" cy="18689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599" y="3886200"/>
            <a:ext cx="1868909" cy="2714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0" y="1066800"/>
            <a:ext cx="91440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175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</p:spPr>
        <p:txBody>
          <a:bodyPr/>
          <a:lstStyle/>
          <a:p>
            <a:r>
              <a:rPr lang="en-US">
                <a:latin typeface="Cambria" panose="02040503050406030204" pitchFamily="18" charset="0"/>
                <a:ea typeface="Cambria" panose="02040503050406030204" pitchFamily="18" charset="0"/>
              </a:rPr>
              <a:t>LDC Community Grants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1" y="1524000"/>
            <a:ext cx="6096000" cy="3962400"/>
          </a:xfrm>
        </p:spPr>
        <p:txBody>
          <a:bodyPr>
            <a:normAutofit/>
          </a:bodyPr>
          <a:lstStyle/>
          <a:p>
            <a:pPr>
              <a:buSzPct val="100000"/>
            </a:pPr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Local Development Council (LDC) Community Grants are funded through casino revenues.    </a:t>
            </a:r>
          </a:p>
          <a:p>
            <a:pPr>
              <a:buSzPct val="100000"/>
            </a:pPr>
            <a:endParaRPr lang="en-US" sz="240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SzPct val="100000"/>
            </a:pPr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The amount available varies each year depending on revenues. Last year, the LDC awarded $400,000 in Community Grants.  </a:t>
            </a:r>
          </a:p>
        </p:txBody>
      </p:sp>
    </p:spTree>
    <p:extLst>
      <p:ext uri="{BB962C8B-B14F-4D97-AF65-F5344CB8AC3E}">
        <p14:creationId xmlns:p14="http://schemas.microsoft.com/office/powerpoint/2010/main" val="22064199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3999" cy="990600"/>
          </a:xfrm>
        </p:spPr>
        <p:txBody>
          <a:bodyPr/>
          <a:lstStyle/>
          <a:p>
            <a:r>
              <a:rPr lang="en-US">
                <a:latin typeface="Cambria" panose="02040503050406030204" pitchFamily="18" charset="0"/>
                <a:ea typeface="Cambria" panose="02040503050406030204" pitchFamily="18" charset="0"/>
              </a:rPr>
              <a:t>Eligible Grant Applicants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28800"/>
            <a:ext cx="7391400" cy="4495800"/>
          </a:xfrm>
        </p:spPr>
        <p:txBody>
          <a:bodyPr>
            <a:normAutofit/>
          </a:bodyPr>
          <a:lstStyle/>
          <a:p>
            <a:pPr>
              <a:buSzPct val="100000"/>
            </a:pPr>
            <a:r>
              <a:rPr lang="en-US" sz="2200">
                <a:latin typeface="Cambria" panose="02040503050406030204" pitchFamily="18" charset="0"/>
                <a:ea typeface="Cambria" panose="02040503050406030204" pitchFamily="18" charset="0"/>
              </a:rPr>
              <a:t>Community Association - file either a Form 990 or 1120 tax return; or</a:t>
            </a:r>
          </a:p>
          <a:p>
            <a:pPr marL="0" indent="0">
              <a:buNone/>
            </a:pPr>
            <a:endParaRPr lang="en-US" sz="100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SzPct val="100000"/>
            </a:pPr>
            <a:r>
              <a:rPr lang="en-US" sz="2200">
                <a:latin typeface="Cambria" panose="02040503050406030204" pitchFamily="18" charset="0"/>
                <a:ea typeface="Cambria" panose="02040503050406030204" pitchFamily="18" charset="0"/>
              </a:rPr>
              <a:t>Nonprofit Organization – </a:t>
            </a:r>
            <a:r>
              <a:rPr lang="en-US" sz="2200" b="1">
                <a:latin typeface="Cambria" panose="02040503050406030204" pitchFamily="18" charset="0"/>
                <a:ea typeface="Cambria" panose="02040503050406030204" pitchFamily="18" charset="0"/>
              </a:rPr>
              <a:t>must have </a:t>
            </a:r>
            <a:r>
              <a:rPr lang="en-US" sz="2200">
                <a:latin typeface="Cambria" panose="02040503050406030204" pitchFamily="18" charset="0"/>
                <a:ea typeface="Cambria" panose="02040503050406030204" pitchFamily="18" charset="0"/>
              </a:rPr>
              <a:t>501(c)3 or </a:t>
            </a:r>
          </a:p>
          <a:p>
            <a:pPr marL="0" indent="0">
              <a:buSzPct val="100000"/>
              <a:buNone/>
            </a:pPr>
            <a:r>
              <a:rPr lang="en-US" sz="2200">
                <a:latin typeface="Cambria" panose="02040503050406030204" pitchFamily="18" charset="0"/>
                <a:ea typeface="Cambria" panose="02040503050406030204" pitchFamily="18" charset="0"/>
              </a:rPr>
              <a:t>	501(c)4 status</a:t>
            </a:r>
          </a:p>
          <a:p>
            <a:pPr marL="0" indent="0" algn="ctr">
              <a:buNone/>
            </a:pPr>
            <a:r>
              <a:rPr lang="en-US" sz="2200" u="sng">
                <a:latin typeface="Cambria" panose="02040503050406030204" pitchFamily="18" charset="0"/>
                <a:ea typeface="Cambria" panose="02040503050406030204" pitchFamily="18" charset="0"/>
              </a:rPr>
              <a:t>AND</a:t>
            </a:r>
          </a:p>
          <a:p>
            <a:pPr>
              <a:buSzPct val="100000"/>
            </a:pPr>
            <a:r>
              <a:rPr lang="en-US" sz="2200">
                <a:latin typeface="Cambria" panose="02040503050406030204" pitchFamily="18" charset="0"/>
                <a:ea typeface="Cambria" panose="02040503050406030204" pitchFamily="18" charset="0"/>
              </a:rPr>
              <a:t>Located in Anne Arundel County within 3 miles of the Live! Casino. </a:t>
            </a:r>
            <a:r>
              <a:rPr lang="en-US" sz="2200" i="1">
                <a:latin typeface="Cambria" panose="02040503050406030204" pitchFamily="18" charset="0"/>
                <a:ea typeface="Cambria" panose="02040503050406030204" pitchFamily="18" charset="0"/>
              </a:rPr>
              <a:t>Applications from organizations outside the three-mile radius will be considered if they demonstrate significant impacts for residents of the target area.  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1066800"/>
            <a:ext cx="91440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82182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6342" t="14902" r="39023" b="5556"/>
          <a:stretch/>
        </p:blipFill>
        <p:spPr>
          <a:xfrm>
            <a:off x="1828800" y="16476"/>
            <a:ext cx="5410200" cy="6818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2483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4654"/>
            <a:ext cx="7704667" cy="1219201"/>
          </a:xfrm>
        </p:spPr>
        <p:txBody>
          <a:bodyPr/>
          <a:lstStyle/>
          <a:p>
            <a:r>
              <a:rPr lang="en-US">
                <a:latin typeface="Cambria" panose="02040503050406030204" pitchFamily="18" charset="0"/>
                <a:ea typeface="Cambria" panose="02040503050406030204" pitchFamily="18" charset="0"/>
              </a:rPr>
              <a:t>LDC Strategic Priorities</a:t>
            </a:r>
          </a:p>
        </p:txBody>
      </p:sp>
      <p:pic>
        <p:nvPicPr>
          <p:cNvPr id="12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87" r="16987"/>
          <a:stretch/>
        </p:blipFill>
        <p:spPr>
          <a:xfrm rot="982687">
            <a:off x="786847" y="3685409"/>
            <a:ext cx="2343150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685800" y="1148616"/>
            <a:ext cx="77499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Providing Human Services for Success</a:t>
            </a:r>
          </a:p>
          <a:p>
            <a:endParaRPr lang="en-US" sz="240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Beautifying and Revitalizing Communities</a:t>
            </a:r>
          </a:p>
          <a:p>
            <a:endParaRPr lang="en-US" sz="240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Enhancing Educational Outcomes</a:t>
            </a:r>
          </a:p>
        </p:txBody>
      </p:sp>
      <p:pic>
        <p:nvPicPr>
          <p:cNvPr id="11" name="2E5654A1-02E9-402A-A81A-29F61DC858D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97" b="7497"/>
          <a:stretch/>
        </p:blipFill>
        <p:spPr bwMode="auto">
          <a:xfrm rot="847541">
            <a:off x="5420620" y="4142608"/>
            <a:ext cx="3227832" cy="1828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21788" y="4038600"/>
            <a:ext cx="1875415" cy="24509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8220269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78939"/>
            <a:ext cx="9144001" cy="835461"/>
          </a:xfrm>
        </p:spPr>
        <p:txBody>
          <a:bodyPr/>
          <a:lstStyle/>
          <a:p>
            <a:r>
              <a:rPr lang="en-US">
                <a:latin typeface="Cambria" panose="02040503050406030204" pitchFamily="18" charset="0"/>
                <a:ea typeface="Cambria" panose="02040503050406030204" pitchFamily="18" charset="0"/>
              </a:rPr>
              <a:t>Eligible Activities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1977" r="783" b="13165"/>
          <a:stretch/>
        </p:blipFill>
        <p:spPr>
          <a:xfrm>
            <a:off x="777000" y="4191000"/>
            <a:ext cx="3962400" cy="20637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434100" y="1039761"/>
            <a:ext cx="8610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Capital Projects, including construction, landscaping, playground and signage installation, and housing rehabilitation.</a:t>
            </a:r>
          </a:p>
          <a:p>
            <a:endParaRPr lang="en-US" sz="240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Operating Programs, including staff costs, overhead and equipment purchases.  </a:t>
            </a: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1" b="5317"/>
          <a:stretch/>
        </p:blipFill>
        <p:spPr bwMode="auto">
          <a:xfrm rot="825009">
            <a:off x="4854509" y="3601391"/>
            <a:ext cx="3686464" cy="25908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cxnSp>
        <p:nvCxnSpPr>
          <p:cNvPr id="9" name="Straight Connector 8"/>
          <p:cNvCxnSpPr/>
          <p:nvPr/>
        </p:nvCxnSpPr>
        <p:spPr>
          <a:xfrm>
            <a:off x="0" y="1066800"/>
            <a:ext cx="91440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71881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9144000" cy="914400"/>
          </a:xfrm>
        </p:spPr>
        <p:txBody>
          <a:bodyPr>
            <a:normAutofit/>
          </a:bodyPr>
          <a:lstStyle/>
          <a:p>
            <a:r>
              <a:rPr lang="en-US" sz="3800">
                <a:latin typeface="Cambria" panose="02040503050406030204" pitchFamily="18" charset="0"/>
                <a:ea typeface="Cambria" panose="02040503050406030204" pitchFamily="18" charset="0"/>
              </a:rPr>
              <a:t>LDC Grant Timeline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97737"/>
            <a:ext cx="8542867" cy="4870705"/>
          </a:xfrm>
        </p:spPr>
        <p:txBody>
          <a:bodyPr>
            <a:normAutofit fontScale="40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 sz="3800" b="1" i="1" dirty="0">
                <a:latin typeface="Cambria" panose="02040503050406030204" pitchFamily="18" charset="0"/>
                <a:ea typeface="Cambria" panose="02040503050406030204" pitchFamily="18" charset="0"/>
              </a:rPr>
              <a:t>Wednesday, December 3, 2025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 sz="3800" dirty="0">
                <a:latin typeface="Cambria" panose="02040503050406030204" pitchFamily="18" charset="0"/>
                <a:ea typeface="Cambria" panose="02040503050406030204" pitchFamily="18" charset="0"/>
              </a:rPr>
              <a:t>Community Grant Applications due to ACDS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endParaRPr lang="en-US" sz="3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 sz="3800" b="1" i="1" dirty="0">
                <a:latin typeface="Cambria" panose="02040503050406030204" pitchFamily="18" charset="0"/>
                <a:ea typeface="Cambria" panose="02040503050406030204" pitchFamily="18" charset="0"/>
              </a:rPr>
              <a:t>February - April 2026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 sz="3800" dirty="0">
                <a:latin typeface="Cambria" panose="02040503050406030204" pitchFamily="18" charset="0"/>
                <a:ea typeface="Cambria" panose="02040503050406030204" pitchFamily="18" charset="0"/>
              </a:rPr>
              <a:t>LDC Grant Committee reviews applications and invites selected Community Grant applicants to make presentations at the February, March and April LDC meetings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endParaRPr lang="en-US" sz="3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 sz="3800" b="1" i="1" dirty="0">
                <a:latin typeface="Cambria" panose="02040503050406030204" pitchFamily="18" charset="0"/>
                <a:ea typeface="Cambria" panose="02040503050406030204" pitchFamily="18" charset="0"/>
              </a:rPr>
              <a:t>May 2026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 sz="3800" dirty="0">
                <a:latin typeface="Cambria" panose="02040503050406030204" pitchFamily="18" charset="0"/>
                <a:ea typeface="Cambria" panose="02040503050406030204" pitchFamily="18" charset="0"/>
              </a:rPr>
              <a:t>LDC makes final Community Grant award Recommendations to County Executive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endParaRPr lang="en-US" sz="3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 sz="3800" b="1" i="1" dirty="0">
                <a:latin typeface="Cambria" panose="02040503050406030204" pitchFamily="18" charset="0"/>
                <a:ea typeface="Cambria" panose="02040503050406030204" pitchFamily="18" charset="0"/>
              </a:rPr>
              <a:t>June 2026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 sz="3800" dirty="0">
                <a:latin typeface="Cambria" panose="02040503050406030204" pitchFamily="18" charset="0"/>
                <a:ea typeface="Cambria" panose="02040503050406030204" pitchFamily="18" charset="0"/>
              </a:rPr>
              <a:t>FY 2027 Budget approved by County Council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endParaRPr lang="en-US" sz="3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 sz="3800" b="1" i="1" dirty="0">
                <a:latin typeface="Cambria" panose="02040503050406030204" pitchFamily="18" charset="0"/>
                <a:ea typeface="Cambria" panose="02040503050406030204" pitchFamily="18" charset="0"/>
              </a:rPr>
              <a:t>Summer 2026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 sz="3800" dirty="0">
                <a:latin typeface="Cambria" panose="02040503050406030204" pitchFamily="18" charset="0"/>
                <a:ea typeface="Cambria" panose="02040503050406030204" pitchFamily="18" charset="0"/>
              </a:rPr>
              <a:t>Grantees meet final grant award requirements and execute award agreements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endParaRPr lang="en-US" sz="3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 sz="3800" b="1" i="1">
                <a:latin typeface="Cambria" panose="02040503050406030204" pitchFamily="18" charset="0"/>
                <a:ea typeface="Cambria" panose="02040503050406030204" pitchFamily="18" charset="0"/>
              </a:rPr>
              <a:t>FY2027 </a:t>
            </a:r>
            <a:r>
              <a:rPr lang="en-US" sz="3800" b="1" i="1" dirty="0">
                <a:latin typeface="Cambria" panose="02040503050406030204" pitchFamily="18" charset="0"/>
                <a:ea typeface="Cambria" panose="02040503050406030204" pitchFamily="18" charset="0"/>
              </a:rPr>
              <a:t>awards will be for grant terms of July 1</a:t>
            </a:r>
            <a:r>
              <a:rPr lang="en-US" sz="3800" b="1" i="1">
                <a:latin typeface="Cambria" panose="02040503050406030204" pitchFamily="18" charset="0"/>
                <a:ea typeface="Cambria" panose="02040503050406030204" pitchFamily="18" charset="0"/>
              </a:rPr>
              <a:t>, 2026 </a:t>
            </a:r>
            <a:r>
              <a:rPr lang="en-US" sz="3800" b="1" i="1" dirty="0">
                <a:latin typeface="Cambria" panose="02040503050406030204" pitchFamily="18" charset="0"/>
                <a:ea typeface="Cambria" panose="02040503050406030204" pitchFamily="18" charset="0"/>
              </a:rPr>
              <a:t>– June 30</a:t>
            </a:r>
            <a:r>
              <a:rPr lang="en-US" sz="3800" b="1" i="1">
                <a:latin typeface="Cambria" panose="02040503050406030204" pitchFamily="18" charset="0"/>
                <a:ea typeface="Cambria" panose="02040503050406030204" pitchFamily="18" charset="0"/>
              </a:rPr>
              <a:t>, 2027.</a:t>
            </a:r>
            <a:endParaRPr lang="en-US" sz="3800" b="1" i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endParaRPr lang="en-US" sz="1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en-US" sz="3500" b="1" i="1" u="sng" dirty="0">
                <a:latin typeface="Cambria" panose="02040503050406030204" pitchFamily="18" charset="0"/>
                <a:ea typeface="Cambria" panose="02040503050406030204" pitchFamily="18" charset="0"/>
              </a:rPr>
              <a:t>Grantees should not expend funding until agreements are executed by both parties and they speak to their ACDS grant manager.  </a:t>
            </a:r>
          </a:p>
        </p:txBody>
      </p:sp>
      <p:sp>
        <p:nvSpPr>
          <p:cNvPr id="4" name="Rectangle 3"/>
          <p:cNvSpPr/>
          <p:nvPr/>
        </p:nvSpPr>
        <p:spPr>
          <a:xfrm>
            <a:off x="-1" y="1129023"/>
            <a:ext cx="91440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u="sng" dirty="0">
                <a:latin typeface="Cambria" panose="02040503050406030204" pitchFamily="18" charset="0"/>
                <a:ea typeface="Cambria" panose="02040503050406030204" pitchFamily="18" charset="0"/>
              </a:rPr>
              <a:t>FY 2027 LDC Grant Applications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are available now on our Neighborly Portal 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914400"/>
            <a:ext cx="91440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6329630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2F14BCDFC25CF4BB7E8ED33C9FEC93A" ma:contentTypeVersion="15" ma:contentTypeDescription="Create a new document." ma:contentTypeScope="" ma:versionID="9acf416072140e3218b1e13dd3b8ced9">
  <xsd:schema xmlns:xsd="http://www.w3.org/2001/XMLSchema" xmlns:xs="http://www.w3.org/2001/XMLSchema" xmlns:p="http://schemas.microsoft.com/office/2006/metadata/properties" xmlns:ns2="01abe606-f5fb-48e7-bac7-a003fe142289" xmlns:ns3="0cebb2cf-82f3-4064-ad77-d3ddd131cef6" targetNamespace="http://schemas.microsoft.com/office/2006/metadata/properties" ma:root="true" ma:fieldsID="529963da61631330325bcab5c0e518ff" ns2:_="" ns3:_="">
    <xsd:import namespace="01abe606-f5fb-48e7-bac7-a003fe142289"/>
    <xsd:import namespace="0cebb2cf-82f3-4064-ad77-d3ddd131cef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abe606-f5fb-48e7-bac7-a003fe14228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42ebc7ac-6038-4495-bbc2-1653dc8a08e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ebb2cf-82f3-4064-ad77-d3ddd131cef6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28b091e-27f8-4ecb-9881-ba1e5f0ce8b2}" ma:internalName="TaxCatchAll" ma:showField="CatchAllData" ma:web="0cebb2cf-82f3-4064-ad77-d3ddd131cef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cebb2cf-82f3-4064-ad77-d3ddd131cef6" xsi:nil="true"/>
    <lcf76f155ced4ddcb4097134ff3c332f xmlns="01abe606-f5fb-48e7-bac7-a003fe142289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B6FB36E-40EA-41F8-AE04-831799F1761B}">
  <ds:schemaRefs>
    <ds:schemaRef ds:uri="01abe606-f5fb-48e7-bac7-a003fe142289"/>
    <ds:schemaRef ds:uri="0cebb2cf-82f3-4064-ad77-d3ddd131cef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20F666B1-0C9C-42AC-8C57-7BAE397D239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D71F43E-522F-4119-B91E-0AC9A40C9AA3}">
  <ds:schemaRefs>
    <ds:schemaRef ds:uri="01abe606-f5fb-48e7-bac7-a003fe142289"/>
    <ds:schemaRef ds:uri="0cebb2cf-82f3-4064-ad77-d3ddd131cef6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</TotalTime>
  <Words>662</Words>
  <Application>Microsoft Office PowerPoint</Application>
  <PresentationFormat>On-screen Show (4:3)</PresentationFormat>
  <Paragraphs>100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Cambria</vt:lpstr>
      <vt:lpstr>Trebuchet MS</vt:lpstr>
      <vt:lpstr>Wingdings 3</vt:lpstr>
      <vt:lpstr>Facet</vt:lpstr>
      <vt:lpstr>PowerPoint Presentation</vt:lpstr>
      <vt:lpstr>PowerPoint Presentation</vt:lpstr>
      <vt:lpstr>Arundel Community Development Services, Inc. </vt:lpstr>
      <vt:lpstr>LDC Community Grants</vt:lpstr>
      <vt:lpstr>Eligible Grant Applicants</vt:lpstr>
      <vt:lpstr>PowerPoint Presentation</vt:lpstr>
      <vt:lpstr>LDC Strategic Priorities</vt:lpstr>
      <vt:lpstr>Eligible Activities</vt:lpstr>
      <vt:lpstr>LDC Grant Timeline</vt:lpstr>
      <vt:lpstr>Application Process</vt:lpstr>
      <vt:lpstr>GRANT  REQUIREMENTS</vt:lpstr>
      <vt:lpstr>Going Under Agreement</vt:lpstr>
      <vt:lpstr>Insurance Requirements </vt:lpstr>
      <vt:lpstr>Capital Project Additional Insured </vt:lpstr>
      <vt:lpstr>Invoicing </vt:lpstr>
      <vt:lpstr>Reporting</vt:lpstr>
      <vt:lpstr>QUESTIONS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Elizabeth Brush</dc:creator>
  <cp:lastModifiedBy>Tracey Mullery</cp:lastModifiedBy>
  <cp:revision>2</cp:revision>
  <cp:lastPrinted>2024-10-28T17:50:56Z</cp:lastPrinted>
  <dcterms:created xsi:type="dcterms:W3CDTF">2013-09-23T14:54:58Z</dcterms:created>
  <dcterms:modified xsi:type="dcterms:W3CDTF">2025-10-15T15:08:40Z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0x01010042F14BCDFC25CF4BB7E8ED33C9FEC93A</vt:lpwstr>
  </property>
  <property fmtid="{D5CDD505-2E9C-101B-9397-08002B2CF9AE}" pid="3" name="Order">
    <vt:r8>8076200</vt:r8>
  </property>
  <property fmtid="{D5CDD505-2E9C-101B-9397-08002B2CF9AE}" pid="4" name="MediaServiceImageTags">
    <vt:lpwstr/>
  </property>
  <property fmtid="{D5CDD505-2E9C-101B-9397-08002B2CF9AE}" pid="5" name="MSIP_Label_34fdadb2-fdc0-421d-88ff-a3971130ad69_Enabled">
    <vt:lpwstr>true</vt:lpwstr>
  </property>
  <property fmtid="{D5CDD505-2E9C-101B-9397-08002B2CF9AE}" pid="6" name="MSIP_Label_34fdadb2-fdc0-421d-88ff-a3971130ad69_SetDate">
    <vt:lpwstr>2024-09-25T17:37:47Z</vt:lpwstr>
  </property>
  <property fmtid="{D5CDD505-2E9C-101B-9397-08002B2CF9AE}" pid="7" name="MSIP_Label_34fdadb2-fdc0-421d-88ff-a3971130ad69_Method">
    <vt:lpwstr>Standard</vt:lpwstr>
  </property>
  <property fmtid="{D5CDD505-2E9C-101B-9397-08002B2CF9AE}" pid="8" name="MSIP_Label_34fdadb2-fdc0-421d-88ff-a3971130ad69_Name">
    <vt:lpwstr>General</vt:lpwstr>
  </property>
  <property fmtid="{D5CDD505-2E9C-101B-9397-08002B2CF9AE}" pid="9" name="MSIP_Label_34fdadb2-fdc0-421d-88ff-a3971130ad69_SiteId">
    <vt:lpwstr>9922c7a1-5814-419d-8790-8e95e2c92b74</vt:lpwstr>
  </property>
  <property fmtid="{D5CDD505-2E9C-101B-9397-08002B2CF9AE}" pid="10" name="MSIP_Label_34fdadb2-fdc0-421d-88ff-a3971130ad69_ActionId">
    <vt:lpwstr>d9ba48b4-9ba0-4a75-a397-75c7b8c6d2dc</vt:lpwstr>
  </property>
  <property fmtid="{D5CDD505-2E9C-101B-9397-08002B2CF9AE}" pid="11" name="MSIP_Label_34fdadb2-fdc0-421d-88ff-a3971130ad69_ContentBits">
    <vt:lpwstr>0</vt:lpwstr>
  </property>
</Properties>
</file>